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theme/theme20.xml" ContentType="application/vnd.openxmlformats-officedocument.theme+xml"/>
  <Override PartName="/ppt/slideLayouts/slideLayout211.xml" ContentType="application/vnd.openxmlformats-officedocument.presentationml.slideLayout+xml"/>
  <Override PartName="/ppt/theme/theme21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2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3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4.xml" ContentType="application/vnd.openxmlformats-officedocument.theme+xml"/>
  <Override PartName="/ppt/slideLayouts/slideLayout245.xml" ContentType="application/vnd.openxmlformats-officedocument.presentationml.slideLayout+xml"/>
  <Override PartName="/ppt/theme/theme25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6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7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8.xml" ContentType="application/vnd.openxmlformats-officedocument.theme+xml"/>
  <Override PartName="/ppt/slideLayouts/slideLayout279.xml" ContentType="application/vnd.openxmlformats-officedocument.presentationml.slideLayout+xml"/>
  <Override PartName="/ppt/theme/theme29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30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31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32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33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theme/theme34.xml" ContentType="application/vnd.openxmlformats-officedocument.theme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35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3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media/audio1.bin" ContentType="audio/unknown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8" r:id="rId2"/>
    <p:sldMasterId id="2147483656" r:id="rId3"/>
    <p:sldMasterId id="2147483654" r:id="rId4"/>
    <p:sldMasterId id="2147483652" r:id="rId5"/>
    <p:sldMasterId id="2147483651" r:id="rId6"/>
    <p:sldMasterId id="2147483649" r:id="rId7"/>
    <p:sldMasterId id="2147483940" r:id="rId8"/>
    <p:sldMasterId id="2147483952" r:id="rId9"/>
    <p:sldMasterId id="2147483964" r:id="rId10"/>
    <p:sldMasterId id="2147483976" r:id="rId11"/>
    <p:sldMasterId id="2147483988" r:id="rId12"/>
    <p:sldMasterId id="2147484000" r:id="rId13"/>
    <p:sldMasterId id="2147484226" r:id="rId14"/>
    <p:sldMasterId id="2147484238" r:id="rId15"/>
    <p:sldMasterId id="2147484250" r:id="rId16"/>
    <p:sldMasterId id="2147484262" r:id="rId17"/>
    <p:sldMasterId id="2147484274" r:id="rId18"/>
    <p:sldMasterId id="2147484600" r:id="rId19"/>
    <p:sldMasterId id="2147484612" r:id="rId20"/>
    <p:sldMasterId id="2147484614" r:id="rId21"/>
    <p:sldMasterId id="2147484955" r:id="rId22"/>
    <p:sldMasterId id="2147484967" r:id="rId23"/>
    <p:sldMasterId id="2147484979" r:id="rId24"/>
    <p:sldMasterId id="2147484991" r:id="rId25"/>
    <p:sldMasterId id="2147484993" r:id="rId26"/>
    <p:sldMasterId id="2147485005" r:id="rId27"/>
    <p:sldMasterId id="2147485017" r:id="rId28"/>
    <p:sldMasterId id="2147485029" r:id="rId29"/>
    <p:sldMasterId id="2147485031" r:id="rId30"/>
    <p:sldMasterId id="2147485043" r:id="rId31"/>
    <p:sldMasterId id="2147486031" r:id="rId32"/>
    <p:sldMasterId id="2147486553" r:id="rId33"/>
    <p:sldMasterId id="2147486565" r:id="rId34"/>
    <p:sldMasterId id="2147487109" r:id="rId35"/>
    <p:sldMasterId id="2147487121" r:id="rId36"/>
    <p:sldMasterId id="2147487133" r:id="rId37"/>
  </p:sldMasterIdLst>
  <p:notesMasterIdLst>
    <p:notesMasterId r:id="rId113"/>
  </p:notesMasterIdLst>
  <p:handoutMasterIdLst>
    <p:handoutMasterId r:id="rId114"/>
  </p:handoutMasterIdLst>
  <p:sldIdLst>
    <p:sldId id="351" r:id="rId38"/>
    <p:sldId id="295" r:id="rId39"/>
    <p:sldId id="264" r:id="rId40"/>
    <p:sldId id="345" r:id="rId41"/>
    <p:sldId id="266" r:id="rId42"/>
    <p:sldId id="257" r:id="rId43"/>
    <p:sldId id="271" r:id="rId44"/>
    <p:sldId id="288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22" r:id="rId66"/>
    <p:sldId id="318" r:id="rId67"/>
    <p:sldId id="319" r:id="rId68"/>
    <p:sldId id="320" r:id="rId69"/>
    <p:sldId id="321" r:id="rId70"/>
    <p:sldId id="333" r:id="rId71"/>
    <p:sldId id="334" r:id="rId72"/>
    <p:sldId id="335" r:id="rId73"/>
    <p:sldId id="336" r:id="rId74"/>
    <p:sldId id="337" r:id="rId75"/>
    <p:sldId id="338" r:id="rId76"/>
    <p:sldId id="340" r:id="rId77"/>
    <p:sldId id="341" r:id="rId78"/>
    <p:sldId id="342" r:id="rId79"/>
    <p:sldId id="343" r:id="rId80"/>
    <p:sldId id="344" r:id="rId81"/>
    <p:sldId id="339" r:id="rId82"/>
    <p:sldId id="289" r:id="rId83"/>
    <p:sldId id="272" r:id="rId84"/>
    <p:sldId id="285" r:id="rId85"/>
    <p:sldId id="290" r:id="rId86"/>
    <p:sldId id="276" r:id="rId87"/>
    <p:sldId id="305" r:id="rId88"/>
    <p:sldId id="352" r:id="rId89"/>
    <p:sldId id="355" r:id="rId90"/>
    <p:sldId id="303" r:id="rId91"/>
    <p:sldId id="297" r:id="rId92"/>
    <p:sldId id="298" r:id="rId93"/>
    <p:sldId id="299" r:id="rId94"/>
    <p:sldId id="300" r:id="rId95"/>
    <p:sldId id="353" r:id="rId96"/>
    <p:sldId id="354" r:id="rId97"/>
    <p:sldId id="304" r:id="rId98"/>
    <p:sldId id="307" r:id="rId99"/>
    <p:sldId id="302" r:id="rId100"/>
    <p:sldId id="291" r:id="rId101"/>
    <p:sldId id="279" r:id="rId102"/>
    <p:sldId id="292" r:id="rId103"/>
    <p:sldId id="293" r:id="rId104"/>
    <p:sldId id="294" r:id="rId105"/>
    <p:sldId id="282" r:id="rId106"/>
    <p:sldId id="346" r:id="rId107"/>
    <p:sldId id="347" r:id="rId108"/>
    <p:sldId id="348" r:id="rId109"/>
    <p:sldId id="349" r:id="rId110"/>
    <p:sldId id="350" r:id="rId111"/>
    <p:sldId id="357" r:id="rId1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charset="0"/>
        <a:ea typeface="ＭＳ Ｐゴシック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charset="0"/>
        <a:ea typeface="ＭＳ Ｐゴシック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charset="0"/>
        <a:ea typeface="ＭＳ Ｐゴシック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charset="0"/>
        <a:ea typeface="ＭＳ Ｐゴシック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charset="0"/>
        <a:ea typeface="ＭＳ Ｐゴシック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Book Antiqua" charset="0"/>
        <a:ea typeface="ＭＳ Ｐゴシック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Book Antiqua" charset="0"/>
        <a:ea typeface="ＭＳ Ｐゴシック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Book Antiqua" charset="0"/>
        <a:ea typeface="ＭＳ Ｐゴシック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Book Antiqua" charset="0"/>
        <a:ea typeface="ＭＳ Ｐゴシック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90015"/>
    <a:srgbClr val="800080"/>
    <a:srgbClr val="00766E"/>
    <a:srgbClr val="00084D"/>
    <a:srgbClr val="114FFB"/>
    <a:srgbClr val="E3BEFF"/>
    <a:srgbClr val="D49FFF"/>
    <a:srgbClr val="FDE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94639" autoAdjust="0"/>
  </p:normalViewPr>
  <p:slideViewPr>
    <p:cSldViewPr>
      <p:cViewPr varScale="1">
        <p:scale>
          <a:sx n="41" d="100"/>
          <a:sy n="41" d="100"/>
        </p:scale>
        <p:origin x="192" y="2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theme" Target="theme/theme1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63" Type="http://schemas.openxmlformats.org/officeDocument/2006/relationships/slide" Target="slides/slide26.xml"/><Relationship Id="rId68" Type="http://schemas.openxmlformats.org/officeDocument/2006/relationships/slide" Target="slides/slide31.xml"/><Relationship Id="rId84" Type="http://schemas.openxmlformats.org/officeDocument/2006/relationships/slide" Target="slides/slide47.xml"/><Relationship Id="rId89" Type="http://schemas.openxmlformats.org/officeDocument/2006/relationships/slide" Target="slides/slide52.xml"/><Relationship Id="rId112" Type="http://schemas.openxmlformats.org/officeDocument/2006/relationships/slide" Target="slides/slide75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0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6.xml"/><Relationship Id="rId58" Type="http://schemas.openxmlformats.org/officeDocument/2006/relationships/slide" Target="slides/slide21.xml"/><Relationship Id="rId74" Type="http://schemas.openxmlformats.org/officeDocument/2006/relationships/slide" Target="slides/slide37.xml"/><Relationship Id="rId79" Type="http://schemas.openxmlformats.org/officeDocument/2006/relationships/slide" Target="slides/slide42.xml"/><Relationship Id="rId102" Type="http://schemas.openxmlformats.org/officeDocument/2006/relationships/slide" Target="slides/slide6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3.xml"/><Relationship Id="rId95" Type="http://schemas.openxmlformats.org/officeDocument/2006/relationships/slide" Target="slides/slide58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64" Type="http://schemas.openxmlformats.org/officeDocument/2006/relationships/slide" Target="slides/slide27.xml"/><Relationship Id="rId69" Type="http://schemas.openxmlformats.org/officeDocument/2006/relationships/slide" Target="slides/slide32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0" Type="http://schemas.openxmlformats.org/officeDocument/2006/relationships/slide" Target="slides/slide43.xml"/><Relationship Id="rId85" Type="http://schemas.openxmlformats.org/officeDocument/2006/relationships/slide" Target="slides/slide48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59" Type="http://schemas.openxmlformats.org/officeDocument/2006/relationships/slide" Target="slides/slide22.xml"/><Relationship Id="rId103" Type="http://schemas.openxmlformats.org/officeDocument/2006/relationships/slide" Target="slides/slide66.xml"/><Relationship Id="rId108" Type="http://schemas.openxmlformats.org/officeDocument/2006/relationships/slide" Target="slides/slide71.xml"/><Relationship Id="rId54" Type="http://schemas.openxmlformats.org/officeDocument/2006/relationships/slide" Target="slides/slide17.xml"/><Relationship Id="rId70" Type="http://schemas.openxmlformats.org/officeDocument/2006/relationships/slide" Target="slides/slide33.xml"/><Relationship Id="rId75" Type="http://schemas.openxmlformats.org/officeDocument/2006/relationships/slide" Target="slides/slide38.xml"/><Relationship Id="rId91" Type="http://schemas.openxmlformats.org/officeDocument/2006/relationships/slide" Target="slides/slide54.xml"/><Relationship Id="rId96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12.xml"/><Relationship Id="rId114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slide" Target="slides/slide23.xml"/><Relationship Id="rId65" Type="http://schemas.openxmlformats.org/officeDocument/2006/relationships/slide" Target="slides/slide28.xml"/><Relationship Id="rId73" Type="http://schemas.openxmlformats.org/officeDocument/2006/relationships/slide" Target="slides/slide36.xml"/><Relationship Id="rId78" Type="http://schemas.openxmlformats.org/officeDocument/2006/relationships/slide" Target="slides/slide41.xml"/><Relationship Id="rId81" Type="http://schemas.openxmlformats.org/officeDocument/2006/relationships/slide" Target="slides/slide44.xml"/><Relationship Id="rId86" Type="http://schemas.openxmlformats.org/officeDocument/2006/relationships/slide" Target="slides/slide49.xml"/><Relationship Id="rId94" Type="http://schemas.openxmlformats.org/officeDocument/2006/relationships/slide" Target="slides/slide57.xml"/><Relationship Id="rId99" Type="http://schemas.openxmlformats.org/officeDocument/2006/relationships/slide" Target="slides/slide62.xml"/><Relationship Id="rId101" Type="http://schemas.openxmlformats.org/officeDocument/2006/relationships/slide" Target="slides/slide6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.xml"/><Relationship Id="rId109" Type="http://schemas.openxmlformats.org/officeDocument/2006/relationships/slide" Target="slides/slide72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76" Type="http://schemas.openxmlformats.org/officeDocument/2006/relationships/slide" Target="slides/slide39.xml"/><Relationship Id="rId97" Type="http://schemas.openxmlformats.org/officeDocument/2006/relationships/slide" Target="slides/slide60.xml"/><Relationship Id="rId104" Type="http://schemas.openxmlformats.org/officeDocument/2006/relationships/slide" Target="slides/slide6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4.xml"/><Relationship Id="rId92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66" Type="http://schemas.openxmlformats.org/officeDocument/2006/relationships/slide" Target="slides/slide29.xml"/><Relationship Id="rId87" Type="http://schemas.openxmlformats.org/officeDocument/2006/relationships/slide" Target="slides/slide50.xml"/><Relationship Id="rId110" Type="http://schemas.openxmlformats.org/officeDocument/2006/relationships/slide" Target="slides/slide73.xml"/><Relationship Id="rId115" Type="http://schemas.openxmlformats.org/officeDocument/2006/relationships/presProps" Target="presProps.xml"/><Relationship Id="rId61" Type="http://schemas.openxmlformats.org/officeDocument/2006/relationships/slide" Target="slides/slide24.xml"/><Relationship Id="rId82" Type="http://schemas.openxmlformats.org/officeDocument/2006/relationships/slide" Target="slides/slide4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9.xml"/><Relationship Id="rId77" Type="http://schemas.openxmlformats.org/officeDocument/2006/relationships/slide" Target="slides/slide40.xml"/><Relationship Id="rId100" Type="http://schemas.openxmlformats.org/officeDocument/2006/relationships/slide" Target="slides/slide63.xml"/><Relationship Id="rId105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72" Type="http://schemas.openxmlformats.org/officeDocument/2006/relationships/slide" Target="slides/slide35.xml"/><Relationship Id="rId93" Type="http://schemas.openxmlformats.org/officeDocument/2006/relationships/slide" Target="slides/slide56.xml"/><Relationship Id="rId98" Type="http://schemas.openxmlformats.org/officeDocument/2006/relationships/slide" Target="slides/slide61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9.xml"/><Relationship Id="rId67" Type="http://schemas.openxmlformats.org/officeDocument/2006/relationships/slide" Target="slides/slide30.xml"/><Relationship Id="rId116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4.xml"/><Relationship Id="rId62" Type="http://schemas.openxmlformats.org/officeDocument/2006/relationships/slide" Target="slides/slide25.xml"/><Relationship Id="rId83" Type="http://schemas.openxmlformats.org/officeDocument/2006/relationships/slide" Target="slides/slide46.xml"/><Relationship Id="rId88" Type="http://schemas.openxmlformats.org/officeDocument/2006/relationships/slide" Target="slides/slide51.xml"/><Relationship Id="rId111" Type="http://schemas.openxmlformats.org/officeDocument/2006/relationships/slide" Target="slides/slide74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" Target="slides/slide20.xml"/><Relationship Id="rId106" Type="http://schemas.openxmlformats.org/officeDocument/2006/relationships/slide" Target="slides/slide6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781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61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831264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charset="0"/>
        <a:ea typeface="ＭＳ Ｐゴシック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11584DEB-4ED5-0042-A4A3-DD12D75C50E0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09.09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77D9A9FD-4F01-C045-9494-0A2D15039975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09.10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B574B8EB-4EAA-A34D-BD9D-C4A1668E9029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09.11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AFECFFAE-BBB9-5B44-B927-5D0EC3F60BA9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09.12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4ADF6473-CE7B-294B-BE6F-454DF968689F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09.13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C9B071D0-1CFE-F648-9C98-70A65AA211F0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15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09.14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EB674F1E-154C-3040-AD3C-03393A6D6B67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09.15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77D283E3-BDDB-514C-B324-26410235BB39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09.16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B51ED03B-243D-2D47-94A0-88CB1EEADB8B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09.17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9231504C-127E-4340-B76A-7A7857DDE9C3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11.04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F76E3503-3BCA-4E4E-A919-10233283F736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04.03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FC7464CC-57DD-E946-AD7D-871B87CC73F2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11.5; </a:t>
            </a:r>
            <a:r>
              <a:rPr lang="en-US" sz="2400">
                <a:latin typeface="Arial" charset="0"/>
              </a:rPr>
              <a:t>23.20;</a:t>
            </a:r>
            <a:r>
              <a:rPr lang="en-US" sz="2400" baseline="0">
                <a:latin typeface="Arial" charset="0"/>
              </a:rPr>
              <a:t> 23.48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3D686843-FB20-1342-B4AF-128D3D2A4693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11.06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41830273-54C2-714E-B01F-D04C3146F2A9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11.07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4E0B45E1-6283-5E4C-A31A-A54AEC64D23F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11.08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ACC4FD1F-489F-274B-AE72-FAD53E283FA8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11.10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4B282671-547F-274B-8AFF-677461454FFC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25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11.11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F23475D7-A51A-1243-9297-1CEBB2F67382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11.12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7122A775-61BB-064E-B1A3-F753B0F16BF6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11.13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4F5C4DE4-1F4A-B64B-9E0E-323280B60190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11.14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FAA1D49D-D822-084A-958C-38D3CF590FCA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29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09.31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04.04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15CF9B36-A6D2-F84D-94C7-118E459C4D3A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30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/>
              <a:t>08.20 &amp; 09.32  two main teachings on restoring Christians in sin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DEF3AA45-A842-7F40-AAF8-FB67E1BA8817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09.33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342DC13B-42DE-3249-906C-348D4FB365F2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09.34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C19A8549-A016-144B-90A4-DADF0EFC4AD4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09.35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22D6C328-AF99-8849-867A-85918C048D09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12.18  Fill in your bulletin outline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A61EA983-5B55-3148-98EC-FF30886AC114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35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12.19 abbreviated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13370917-E989-8446-B217-2BE5625D8736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11.27; 23.36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EAED1FAE-161F-7D45-8F95-9B6206F75774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11.28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A2AA3935-0475-004D-98A8-72DC2196A425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11.29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8D92E0E9-FBA8-784D-BE85-199A1EBA59B6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11.30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B7D5279C-B94F-5041-8D6C-B7742D5B6637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04.11 new format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6E922637-B086-2546-BB05-CF1FB62F9EBB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40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08.39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9BBE36EB-A365-3E48-B994-3775B72D48A3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41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08.40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08.41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1F03CC1A-5429-474B-8091-B4B25B13C551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43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08.41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16429EAB-AF68-9246-A0C7-0B01BE8933F9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44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/>
              <a:t>08.43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64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08.43 and more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1157CF1E-0FF4-844B-9602-C28D94B91A40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46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12.02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10.20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2D687DD4-79B9-F74F-8058-2A58A2725F25}" type="slidenum">
              <a:rPr lang="en-US" sz="1200">
                <a:latin typeface="Arial" charset="0"/>
              </a:rPr>
              <a:pPr/>
              <a:t>48</a:t>
            </a:fld>
            <a:endParaRPr lang="en-US" sz="1200">
              <a:latin typeface="Arial" charset="0"/>
            </a:endParaRPr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11.5; </a:t>
            </a:r>
            <a:r>
              <a:rPr lang="en-US" sz="2400" dirty="0">
                <a:latin typeface="Arial" charset="0"/>
              </a:rPr>
              <a:t>23.20;</a:t>
            </a:r>
            <a:r>
              <a:rPr lang="en-US" sz="2400" baseline="0" dirty="0">
                <a:latin typeface="Arial" charset="0"/>
              </a:rPr>
              <a:t> 23.48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A32875C5-AD9C-8942-A14C-BC653AFF3AAE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49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12.01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04.12 </a:t>
            </a:r>
          </a:p>
          <a:p>
            <a:pPr>
              <a:defRPr/>
            </a:pPr>
            <a:r>
              <a:rPr lang="en-US" altLang="en-US" dirty="0">
                <a:latin typeface="Times" charset="0"/>
                <a:ea typeface="MS PGothic" pitchFamily="34" charset="-128"/>
                <a:cs typeface="ＭＳ Ｐゴシック" charset="-128"/>
              </a:rPr>
              <a:t>The more we preach from Scripture, the less false teaching we will have.</a:t>
            </a:r>
          </a:p>
          <a:p>
            <a:pPr>
              <a:defRPr/>
            </a:pPr>
            <a:r>
              <a:rPr lang="en-US" altLang="en-US" dirty="0">
                <a:latin typeface="Times" charset="0"/>
                <a:ea typeface="MS PGothic" pitchFamily="34" charset="-128"/>
                <a:cs typeface="ＭＳ Ｐゴシック" charset="-128"/>
              </a:rPr>
              <a:t>We have only ONE inerrant book!  Why preach other things?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12.08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41C074D2-E24F-0B4C-B617-0D4876EEE381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51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17.29 Do you remember the acronym for elements of introductions?</a:t>
            </a:r>
          </a:p>
          <a:p>
            <a:pPr eaLnBrk="1" hangingPunct="1"/>
            <a:r>
              <a:rPr lang="en-US"/>
              <a:t>Yes, GRIP PAT</a:t>
            </a:r>
          </a:p>
          <a:p>
            <a:pPr eaLnBrk="1" hangingPunct="1"/>
            <a:r>
              <a:rPr lang="en-US"/>
              <a:t>What is the acronym for five elements of conclusions?</a:t>
            </a:r>
          </a:p>
          <a:p>
            <a:pPr eaLnBrk="1" hangingPunct="1"/>
            <a:r>
              <a:rPr lang="en-US"/>
              <a:t>STAIN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41206AA5-3D37-6444-939F-D3157CE924C4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52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17.36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676CCDDB-8EF0-1444-846D-E4D43003972D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53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17.37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56B91520-CF82-5647-B5AE-AD92BB28206C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54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17.36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8EF27C12-034A-4843-94BF-4BF4048A7686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55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17.20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87B15B17-E1D2-5148-880D-2EA78110F514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56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17.21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D9BC402D-CB5C-6F4D-9FAF-2CB3B236600C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57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17.22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91B2B60F-645D-AB4B-824C-66BF93EE57EC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58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17.23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15.32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29.01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7C8F5A-0F76-F14C-8B41-CAA4E3017A1F}" type="slidenum">
              <a:rPr lang="en-US" sz="1200">
                <a:solidFill>
                  <a:prstClr val="black"/>
                </a:solidFill>
              </a:rPr>
              <a:pPr/>
              <a:t>60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11.14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FC6A8BF0-F776-1745-A99A-77C81FD2C048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61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17.37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7ABF1569-4D86-3B4D-8942-FA0B62924938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62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17.31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14C8932F-8BA7-ED40-A109-514657CA5692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63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17.23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5BE2173A-F750-5747-B151-8B8B9773CA28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64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15.01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15.10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8C99262A-12F5-1B47-A287-C58BC4281B8D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66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15.26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B86AEBEE-9E4C-8B4C-8A07-FBA511AC8863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67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15.30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E4FA3865-D363-E443-BAF6-8077474E6D9F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68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15.31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08.01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ea typeface="MS PGothic" pitchFamily="34" charset="-128"/>
                <a:cs typeface="+mn-cs"/>
              </a:rPr>
              <a:t>11.02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2400" dirty="0">
                <a:ea typeface="MS PGothic" pitchFamily="34" charset="-128"/>
                <a:cs typeface="+mn-cs"/>
              </a:rPr>
              <a:t>11.04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2400" dirty="0">
                <a:ea typeface="MS PGothic" pitchFamily="34" charset="-128"/>
                <a:cs typeface="+mn-cs"/>
              </a:rPr>
              <a:t>11.04 without red circle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2400" dirty="0">
                <a:ea typeface="MS PGothic" pitchFamily="34" charset="-128"/>
                <a:cs typeface="+mn-cs"/>
              </a:rPr>
              <a:t>11.04 without white text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91A1F433-16EE-0B45-BAE8-823A9C8D8721}" type="slidenum">
              <a:rPr lang="en-US" sz="1200">
                <a:solidFill>
                  <a:srgbClr val="000000"/>
                </a:solidFill>
                <a:latin typeface="Arial" charset="0"/>
                <a:cs typeface="ＭＳ Ｐゴシック" charset="0"/>
              </a:rPr>
              <a:pPr/>
              <a:t>74</a:t>
            </a:fld>
            <a:endParaRPr lang="en-US" sz="1200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497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Arial" charset="0"/>
                <a:cs typeface="ＭＳ Ｐゴシック" charset="0"/>
              </a:rPr>
              <a:t>24.11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75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0E71B5C7-062F-8448-9ED5-BB9FE66A4A7C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07.06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fld id="{5F13F50D-1D2E-4040-B018-1DB120322B45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</a:rPr>
              <a:t>09.08 Start the sentence with the word "the."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15.pn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908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05011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D0F26-3A5E-9E49-B080-3A15C3FD40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76762"/>
      </p:ext>
    </p:extLst>
  </p:cSld>
  <p:clrMapOvr>
    <a:masterClrMapping/>
  </p:clrMapOvr>
  <p:transition spd="med">
    <p:randomBar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5A06E-6237-D741-9C8B-F674ADFA2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01341"/>
      </p:ext>
    </p:extLst>
  </p:cSld>
  <p:clrMapOvr>
    <a:masterClrMapping/>
  </p:clrMapOvr>
  <p:transition spd="med">
    <p:randomBar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20F24-6E1D-D142-8DDC-9FE2619175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6831"/>
      </p:ext>
    </p:extLst>
  </p:cSld>
  <p:clrMapOvr>
    <a:masterClrMapping/>
  </p:clrMapOvr>
  <p:transition spd="med">
    <p:randomBar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29480-D007-0D42-8226-8F88C416D3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59580"/>
      </p:ext>
    </p:extLst>
  </p:cSld>
  <p:clrMapOvr>
    <a:masterClrMapping/>
  </p:clrMapOvr>
  <p:transition spd="med">
    <p:randomBar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E2FDE-AC21-6746-BEDD-42D828A42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62886"/>
      </p:ext>
    </p:extLst>
  </p:cSld>
  <p:clrMapOvr>
    <a:masterClrMapping/>
  </p:clrMapOvr>
  <p:transition spd="med">
    <p:randomBar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D631C-6D3D-8545-807C-D3A5E2C940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20866"/>
      </p:ext>
    </p:extLst>
  </p:cSld>
  <p:clrMapOvr>
    <a:masterClrMapping/>
  </p:clrMapOvr>
  <p:transition spd="med">
    <p:randomBar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553EF9-1005-D74D-8B8E-95B8411D23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33630"/>
      </p:ext>
    </p:extLst>
  </p:cSld>
  <p:clrMapOvr>
    <a:masterClrMapping/>
  </p:clrMapOvr>
  <p:transition spd="med">
    <p:randomBar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CB2FF-2EB3-BC47-A33C-C28703DC83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66114"/>
      </p:ext>
    </p:extLst>
  </p:cSld>
  <p:clrMapOvr>
    <a:masterClrMapping/>
  </p:clrMapOvr>
  <p:transition spd="med">
    <p:randomBar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30490-CBBB-5648-B61F-6C7CB71BB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02548"/>
      </p:ext>
    </p:extLst>
  </p:cSld>
  <p:clrMapOvr>
    <a:masterClrMapping/>
  </p:clrMapOvr>
  <p:transition spd="med">
    <p:randomBar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48DAD-ACA7-514A-AAA7-9047150416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66565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98530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9A4B4-F418-644C-A767-CCF0017779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96833"/>
      </p:ext>
    </p:extLst>
  </p:cSld>
  <p:clrMapOvr>
    <a:masterClrMapping/>
  </p:clrMapOvr>
  <p:transition spd="med">
    <p:randomBar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9592CE5A-716C-D24B-8793-3D7BA9F058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894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05C84C25-7A28-654B-B14D-326A0BD0E4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026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3370C88C-564C-F24C-9D8D-0022688C3E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949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7E1C72FF-793C-E344-B796-C895DB96BB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348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19588A25-180B-D540-99CD-46EC7A948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899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966E4BA9-ED25-5244-94EA-A59F99F58C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342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FA086418-2109-6842-8BA4-C82B838E8E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608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3124347C-ED96-BA4C-9D1F-9C720B5BFB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384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268F5D3F-88BE-7448-878B-85342D9F0A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63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</p:grpSp>
      </p:grpSp>
      <p:sp>
        <p:nvSpPr>
          <p:cNvPr id="543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43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charset="0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E208DD-68B7-FB4B-845B-7AA4F8DE2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010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D8031AE8-3C54-7444-9928-7D7BC44646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102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0EC8798A-E2EE-F84E-91B7-0D6AB702BA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334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D850436D-5D52-8543-8BCE-D7A47B62D2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246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5245CC81-CDE4-8341-B0B5-D216812DD1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986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F47B3DCA-C2D0-E24E-8D13-2AFCE37C4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C7783E65-C81A-4148-B3ED-691D87A04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963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9747F885-C7DB-C047-9A32-047FED3E18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995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7F71E831-270D-9945-B1B7-C42D9ACF01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598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32C931D1-0F0A-3B4D-ADC9-C1B73CCC79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277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76CCFA3E-7177-134F-AD7A-43BD242C99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5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6A643-745F-4444-90DE-AD3ADD066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888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982AD341-D817-924C-89E9-3FD11CD2BA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420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C89E9EEA-9C47-0043-9651-097026F58B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2920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9446286F-1884-3F41-A0FC-C830F94D4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841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A6760380-4C1C-0047-B342-1BEDB01AF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441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F4AB5830-0934-B84E-AC52-A4ADB686F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018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FDF1129B-B6E5-F649-A5AE-9B1598678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208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15AD3AF4-4B0C-DC40-B55D-B845B9F23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098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EF8A0B4F-632D-A54D-B62F-A000B4955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010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B896BC93-6568-C84C-85FD-752B7B762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88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8DB8CD26-011D-654D-97EB-91F8546D3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64D4C-29BB-E44F-B78E-B36584ABCC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5169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8B887CD2-FF10-1F4C-8C51-6A3219E0F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858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570D901C-6F69-C24D-94E9-44B7FEF8B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5524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90DD3340-6CED-0347-8DA2-043E3F073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140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BE52C16B-9AC3-8B4C-A84B-9F99CE36C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146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0B54A021-7755-AA47-8ACF-7755E6B41F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67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90C69C07-4D42-8D4B-8AB1-0715EBA5DB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254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8F53D099-E8A6-CC48-91C9-765E39130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206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DC28C097-12A5-B149-AD11-91F8CEC505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756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57C54813-A254-9340-97FA-A898B926F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370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50159690-26DC-604E-8F1F-0CF4DD265B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23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3C79E-11E0-D648-8C2A-E196C6AF96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1904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05D1A728-B8CC-6547-9625-05CCDF1DDE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518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05F99767-766E-6348-96F7-393596EA08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456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2E44119C-0279-C142-9949-3BEC7A2BF4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83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DED91A44-BC60-C248-ABBD-4BCE4284B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146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50BD9012-CFB0-B349-B421-39D396D8C0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3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6CA049C7-A94C-6645-876F-F1E39A60B6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9874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9E879C9A-3396-854D-AD03-FD9921609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0131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5246FF83-3AA4-1C47-B65F-A4A20BF64D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447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FC4EDD19-5ACA-ED44-B4F3-BA0278305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447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EB573998-06CB-D340-AF99-F0BD1B9702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4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7CCFE-E4C1-A044-9C97-01340179C0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8603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DDFD9A84-ABF7-EA41-9BFC-49016EF6D9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9375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CC12EE0B-07DE-B048-9E61-3C3C5AD73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60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7723B459-16FB-9043-9EB8-79213EE8AB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5848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BDB7F3EF-EC98-5C47-B402-DF2F01B280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8235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A38D43D0-D95D-354B-9050-F83A75CAEF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925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EABF7069-B151-1841-97EA-A58EB645A7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387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FE9AC5E2-7E81-BD4B-99E5-94A0BC350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9224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B490D3C4-D88D-CA4F-960B-63AB35A5B4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14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CB90D9D2-90C6-1847-B038-B929DC1CE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836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6522B5DA-C2AB-D146-93C6-CBBA3E831E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0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C95AC-6381-AA48-8844-4CDFB2178D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415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464FA4A2-7B96-CC4E-B190-CF63DA295A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9618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33E383E4-01AC-6B4B-A457-573D77ACC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864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AAD852C4-6BFF-AE4C-9720-8311A58C54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1644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8AF58188-E93E-3046-AE5D-A1B9B87BB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414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69079E70-6868-894F-8A03-79357E4395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7976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474571A1-3001-9E43-AF9A-078DE245A1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799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960B9699-C970-1541-9011-39A7D0CFB3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4240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9825B87D-2DF3-2742-A36B-EEE12BD746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8884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FB2A2D1C-7A59-6843-ACFE-45E8E4E8E4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6533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EEF1B055-7C4C-3744-958C-AC952F689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6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6EFD6-30D3-644F-8DCE-A30243462A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7383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59BF3AD7-D645-D74E-9175-6E63DD10E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8070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BC923E77-1A80-BA42-BF70-C7227EE48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2544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211A79BB-5054-0245-A0D1-FE89A6FD8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3515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D7DC595A-E35F-2C47-A08C-7349209A45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4314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B018F12D-8216-D748-A98E-97F845372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3592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3BB20DEE-0517-7B43-ACDC-D956B2C68D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7219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AA004B56-4104-CA4E-A5A8-B3A83A0219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7637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5FE431D7-95FF-264E-8AB6-DD585B39C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1637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2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2AB52-209F-4F4E-8622-DA62D3EAD3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416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0A271-460B-5540-BD4D-F54292BE99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71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2C821-3A3D-ED46-924E-47F0630ACD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1323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26E62-1DFD-C740-9D27-BF388523AF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893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85808-F17E-5F43-BF2E-24ECAC5EB1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5503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F6A9-1E79-4A46-BA24-8D96EF255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430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CCFE4-ACC8-F546-B887-94D353745E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0718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6FC86-11D8-B945-8798-9414E4E045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5991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A338A-1A42-3249-BFAE-93AD40E266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729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B9F80-B649-F941-A9CA-FB8EBE96C9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9586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797FA-8B98-154A-B27E-4B5A1B457B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658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C50CE-623C-B544-91E3-1BF406DA85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0680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01ECA633-8CCE-D549-8D52-84A1B8BC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2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066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0DB5B-E4DB-064D-A62B-98BCC5C72F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5916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BC66E6DA-C76E-4E42-9F19-CB48D9A1BF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967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DE462FFC-1FF7-8446-98D7-2AB4CF082F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8920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B0ADFDF6-0A7E-D345-84C6-5E30C8FE11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5658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B52ED7D1-34C9-BC41-953C-0899ADC69A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1926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18A8A084-8BF3-3244-8E0A-0F9D393CBB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0976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954A5F6F-9173-6249-843C-1C2364E60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850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D20A1C72-CAA4-B249-9E83-7CAFBA3224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316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BE83EF6F-0FA4-814C-B05C-D59CA985C4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9237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D961623C-526A-7042-8E3F-326619B303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9242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FEC1D640-7E8F-D24A-8C4E-BCCFD49679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53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C7189-C692-7647-A6F7-48E28872F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700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6DA80-8C62-AD41-B170-C72F0B2C2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8010"/>
      </p:ext>
    </p:extLst>
  </p:cSld>
  <p:clrMapOvr>
    <a:masterClrMapping/>
  </p:clrMapOvr>
  <p:transition>
    <p:random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B2EF1470-EB01-C540-AFED-3EF6ECD308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14417"/>
      </p:ext>
    </p:extLst>
  </p:cSld>
  <p:clrMapOvr>
    <a:masterClrMapping/>
  </p:clrMapOvr>
  <p:transition>
    <p:random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73043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22659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06732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637933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362524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10405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21113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947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EABCA-14AB-4648-82CC-2AEA26C4B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9474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693343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58086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603108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2C517567-BE34-2D4F-A6DF-E7145E2FF3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2113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4175B90C-FB33-924F-BD9A-305B04B5CA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271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0C65FD3D-96C6-1242-90A8-EC99F39D6A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9880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9D425F6B-E00E-8A49-9799-618957E8FC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725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FF70288D-852C-1B4B-919D-FF72C0BE86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1022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F383D2BA-066C-7840-8EC4-C8FB380C8F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3110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443D089E-378F-4143-92B7-C94DDC69E1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83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828800"/>
            <a:ext cx="6096000" cy="969963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2895600"/>
            <a:ext cx="6096000" cy="9906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="ctr" anchorCtr="1"/>
          <a:lstStyle>
            <a:lvl1pPr marL="0" indent="0" algn="ctr">
              <a:buFont typeface="Wingdings" charset="0"/>
              <a:buNone/>
              <a:defRPr sz="3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22098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400800"/>
            <a:ext cx="34290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177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02DF98-4DD8-1A4C-9765-514464DC25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3525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09E3227B-414C-2D42-A962-415725EC8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4757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DEF65483-72FB-9A4E-96CF-B3EAED3A6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2098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116E34AD-4DB1-4D46-8299-B6D5038AF8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2271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A0298C31-1BF8-1047-92C6-15889DBF8D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2680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pitchFamily="-111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  <a:effectLst/>
        </p:spPr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ln w="12700" cap="sq">
            <a:miter lim="800000"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F9D08806-5CDA-A04B-A190-F06C73471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3922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2C6EBCA5-F6B8-4443-9E46-8B99CF7174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5134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9C71AC7F-1078-B244-A1B2-3D9C644865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0490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777A7318-85DE-3141-AC25-4712D68B5B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5610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4A478800-5985-5048-A168-13CD47E7C5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9354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E306404E-CCBD-AD4F-991D-B71359182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28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07588-3268-5B41-89B3-91BF06B614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0587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7B3D0781-B199-A145-AF06-7A28D8FE6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0249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1EEFE5F8-5216-5C42-81C5-B9C5B2E91E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7509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2D63C84C-C8C3-0642-B531-EDCFD1F27C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7678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B8A06E52-4F63-CD4E-B1D2-4CDC7937BA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362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0EE929CD-AE58-A54C-9A08-3380B20D34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3425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8F4B1E1E-96A4-A245-B263-2B937F6508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596647"/>
      </p:ext>
    </p:extLst>
  </p:cSld>
  <p:clrMapOvr>
    <a:masterClrMapping/>
  </p:clrMapOvr>
  <p:transition>
    <p:random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>
                <a:latin typeface="Book Antiqua" charset="0"/>
              </a:defRPr>
            </a:lvl1pPr>
          </a:lstStyle>
          <a:p>
            <a:fld id="{62330DCE-E350-354C-88D2-07936E6FA5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99688"/>
      </p:ext>
    </p:extLst>
  </p:cSld>
  <p:clrMapOvr>
    <a:masterClrMapping/>
  </p:clrMapOvr>
  <p:transition>
    <p:random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921B1FA4-E276-6344-82D6-F2B01D253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32092"/>
      </p:ext>
    </p:extLst>
  </p:cSld>
  <p:clrMapOvr>
    <a:masterClrMapping/>
  </p:clrMapOvr>
  <p:transition>
    <p:random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B6E61329-6E53-BE44-B7B9-EEF01E821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32133"/>
      </p:ext>
    </p:extLst>
  </p:cSld>
  <p:clrMapOvr>
    <a:masterClrMapping/>
  </p:clrMapOvr>
  <p:transition>
    <p:random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3D2BEB4F-8738-CE4A-B026-F68D03B8D1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24518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E686B-380F-844C-B7A1-C722870644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2868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0E6BE157-EDD9-CC49-A2E8-5312F89E3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35786"/>
      </p:ext>
    </p:extLst>
  </p:cSld>
  <p:clrMapOvr>
    <a:masterClrMapping/>
  </p:clrMapOvr>
  <p:transition>
    <p:random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059F001E-54A8-AF4E-8C5B-EA7259562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81878"/>
      </p:ext>
    </p:extLst>
  </p:cSld>
  <p:clrMapOvr>
    <a:masterClrMapping/>
  </p:clrMapOvr>
  <p:transition>
    <p:random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C6F7067D-627F-5C41-B6B2-CD6C4D258E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15289"/>
      </p:ext>
    </p:extLst>
  </p:cSld>
  <p:clrMapOvr>
    <a:masterClrMapping/>
  </p:clrMapOvr>
  <p:transition>
    <p:random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E6AAF998-8A96-4140-94A7-4E272505C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37535"/>
      </p:ext>
    </p:extLst>
  </p:cSld>
  <p:clrMapOvr>
    <a:masterClrMapping/>
  </p:clrMapOvr>
  <p:transition>
    <p:random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4080A233-BF5B-A741-96CF-E8C6F3EAD0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78141"/>
      </p:ext>
    </p:extLst>
  </p:cSld>
  <p:clrMapOvr>
    <a:masterClrMapping/>
  </p:clrMapOvr>
  <p:transition>
    <p:random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74DCB2FB-0C14-9542-8148-E150AB9293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01393"/>
      </p:ext>
    </p:extLst>
  </p:cSld>
  <p:clrMapOvr>
    <a:masterClrMapping/>
  </p:clrMapOvr>
  <p:transition>
    <p:random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4D4E73A2-CEFC-5647-BC9F-45572626A2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80334"/>
      </p:ext>
    </p:extLst>
  </p:cSld>
  <p:clrMapOvr>
    <a:masterClrMapping/>
  </p:clrMapOvr>
  <p:transition>
    <p:random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2286000"/>
            <a:ext cx="5791200" cy="19812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419600"/>
            <a:ext cx="5791200" cy="1295400"/>
          </a:xfrm>
        </p:spPr>
        <p:txBody>
          <a:bodyPr/>
          <a:lstStyle>
            <a:lvl1pPr marL="0" indent="0" algn="ctr">
              <a:buFont typeface="Monotype Sort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49A3C8-8783-8C48-82F6-10290FCBC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0425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689DB-FB04-794E-A674-54778EF96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584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BA3D5-FA70-2143-A376-6D8DB3EA4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0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DCC51-2502-4048-98A2-3F6764AA20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907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7B8B3-4125-8B4B-BCFE-BED4C79B5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1264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003DD-F8DC-E444-8697-CA7F32479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8853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648B0-1C71-5A46-8636-090CB746F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6923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76A2E-8967-1A41-B381-5032AF9E1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613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F71D4-5443-644F-AD2B-1F40D6337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5843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73BA2-8AC7-1149-8FC0-A63AAA410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3245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D97B2-7FBB-754A-8FA2-6550AFA62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3493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609600"/>
            <a:ext cx="18097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2768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2DFA-FE3E-BC4C-B31C-DCC16758A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8954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895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Book Antiqua" charset="0"/>
              </a:defRPr>
            </a:lvl1pPr>
          </a:lstStyle>
          <a:p>
            <a:fld id="{DA287943-E255-FA4D-BDD9-25D626B2C5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4197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18505524-4D6D-E74D-AFDF-1210F85A7A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39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6212D-0764-C649-A768-3A01B0B2C1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6635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3B220561-E0B9-7149-823B-C25269FA2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044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EC9B2A80-92CC-D64B-A204-A07971865F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0715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A156096A-BDED-B34C-9900-E388E7A6FE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8675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988AEDAD-2DBE-254A-9F96-4FC8BF22B4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9048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87C1EBC8-6236-5444-B2F0-FF841ACF6B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2080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166D0D83-5852-7F40-AF5F-0EF2C48F32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1837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D228F604-AF45-D540-8BFF-3E11275089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0433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7F7E522C-945C-8244-88FD-1447240DE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707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09454697-650B-2149-97F7-9B120C9747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7591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3E96D6CD-EB9E-1840-9B81-7E5C209FB8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9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8BA8E-23FF-AF49-8A43-50D7E905C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833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4C6854DE-5F34-134C-80E9-1E0AF2ACE9E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56774"/>
      </p:ext>
    </p:extLst>
  </p:cSld>
  <p:clrMapOvr>
    <a:masterClrMapping/>
  </p:clrMapOvr>
  <p:transition>
    <p:random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EB6E4429-3AE5-2647-BE6E-E2518985D4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253386"/>
      </p:ext>
    </p:extLst>
  </p:cSld>
  <p:clrMapOvr>
    <a:masterClrMapping/>
  </p:clrMapOvr>
  <p:transition>
    <p:random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2FCCA3EA-5C3F-0944-A3C8-A10AEC2D4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05702"/>
      </p:ext>
    </p:extLst>
  </p:cSld>
  <p:clrMapOvr>
    <a:masterClrMapping/>
  </p:clrMapOvr>
  <p:transition>
    <p:random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0DC22277-BB38-2043-A546-963B2AB611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197477"/>
      </p:ext>
    </p:extLst>
  </p:cSld>
  <p:clrMapOvr>
    <a:masterClrMapping/>
  </p:clrMapOvr>
  <p:transition>
    <p:random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9820740A-966F-BE49-BA11-944A4BB2CF6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094763"/>
      </p:ext>
    </p:extLst>
  </p:cSld>
  <p:clrMapOvr>
    <a:masterClrMapping/>
  </p:clrMapOvr>
  <p:transition>
    <p:random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B36A85C7-C7E8-974D-B2BF-CEE888BE3CF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63720"/>
      </p:ext>
    </p:extLst>
  </p:cSld>
  <p:clrMapOvr>
    <a:masterClrMapping/>
  </p:clrMapOvr>
  <p:transition>
    <p:random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2C9F1E44-A29A-AC4B-8DF3-5D33D7B07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679220"/>
      </p:ext>
    </p:extLst>
  </p:cSld>
  <p:clrMapOvr>
    <a:masterClrMapping/>
  </p:clrMapOvr>
  <p:transition>
    <p:random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C0D4D003-0D99-8C41-866C-6B4A2E6939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00516"/>
      </p:ext>
    </p:extLst>
  </p:cSld>
  <p:clrMapOvr>
    <a:masterClrMapping/>
  </p:clrMapOvr>
  <p:transition>
    <p:random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3642B9CB-B9A7-6F4A-A6E4-2A51492396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411339"/>
      </p:ext>
    </p:extLst>
  </p:cSld>
  <p:clrMapOvr>
    <a:masterClrMapping/>
  </p:clrMapOvr>
  <p:transition>
    <p:random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58CD1262-2CB5-A44A-AA46-B5C059A49D9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977360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68673-EA93-594E-B4F7-5A9AA9634E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9736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32BE48E2-DD52-C84E-949E-4AA1693F83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81234"/>
      </p:ext>
    </p:extLst>
  </p:cSld>
  <p:clrMapOvr>
    <a:masterClrMapping/>
  </p:clrMapOvr>
  <p:transition>
    <p:random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143000"/>
            <a:ext cx="5562600" cy="2286000"/>
          </a:xfrm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algn="r">
              <a:defRPr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4267200" cy="2057400"/>
          </a:xfrm>
          <a:effectLst/>
        </p:spPr>
        <p:txBody>
          <a:bodyPr/>
          <a:lstStyle>
            <a:lvl1pPr marL="0" indent="0">
              <a:buFont typeface="Wingdings" charset="0"/>
              <a:buNone/>
              <a:defRPr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2954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1E46BA-CDF1-1248-A321-7F5D37E93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9204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31BDC-4475-204C-A608-AD52A1FB1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7505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2F626-3693-3842-97DF-A69836DAC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0122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7D30-5571-5A43-8014-4D406CB92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5826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B2FA8-FCF0-7240-BF1F-0FBD72497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8135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8205B-E66F-F74B-84FE-D57BE88D9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8352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1F11F-6F42-204B-BDA9-95B40581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7268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A998B-29BA-FC4E-B319-ECF8B5F83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183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75B0D-3189-B544-B4DA-FC54E2E0F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4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892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68DD8-DA5E-AC4F-86CF-307A10B90B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1153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BF3D-2893-D84C-A524-7F8F0063A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2930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881A2-C7DC-ED47-84F5-8CB73CC44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075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B8F53F28-F56B-644D-B5C5-CCDDF100F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6485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5796C3A3-9EB2-8D48-8B24-BC11293B1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5277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643DF444-5FD5-E241-B60F-CBE55F174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7559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E9EF25EF-61C8-8347-BB8D-ED7483966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8048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77860E41-52BF-374E-9D1F-DC52AD918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173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523C3FCE-C004-BC4E-9580-67C84556E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7131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D1EDCF65-1B5D-3F46-8795-E5E4C1E5C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1014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F3F96643-0259-BA44-9C15-4C2143E8F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70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26B4B-BF18-2544-A057-1D6E2035FC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0454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6EE352B0-EB8C-B645-816E-EF21BD5E0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9682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87A719C8-3C7B-B34C-B0D3-AAF8DF1A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278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Book Antiqua" charset="0"/>
              </a:defRPr>
            </a:lvl1pPr>
          </a:lstStyle>
          <a:p>
            <a:pPr>
              <a:defRPr/>
            </a:pPr>
            <a:fld id="{B8D60488-9E95-7148-807F-27EA365EB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6883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190876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897465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67808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88319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117481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502466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185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10949-7546-E64B-8383-41A4A570E6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244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11156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526777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336784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2658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68386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445695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49018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507690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42715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613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1962150" cy="5495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734050" cy="5495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6C50B-A5D6-C74A-8C3B-C8E3211989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2229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61919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39347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95763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690564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521565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F263-81B1-5140-B6B4-BA732ADC83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2861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94DE-AA94-DC4F-ABA8-C9850F673D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466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9011-50C7-B445-9228-E0B8A98F1E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1948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023CF-322C-1F4E-9A35-C96DB812C2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11922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763D8-0BAE-7248-BE60-F8CBEACA0D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1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07C10-3904-EA4F-AB1D-D6BC0B3B5C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1142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F47C6-ADA5-6F4C-8258-A9175DCF3B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2432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7F0BE-4498-2642-BA52-2A737D0097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3813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683B-E5F3-CB43-A1B8-7E6CF6881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8502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9B790-2E7F-EA4B-B28B-37A81C8933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0163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7F13C-8C65-1944-A72D-F9F4BC6239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8807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7C924-7583-9444-B166-E62C9FA17A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3574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59C5-B003-EE48-8394-A260CF13DA79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06385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AFB7-6843-5846-A724-D413A8CF8BE7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358566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9753-266E-B14B-B667-BFA8D2E24A3A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3345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F54C4-F8CF-EE4D-9266-425AB2ABADB2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3724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84AC9-BD01-0444-A8AA-7A3312CE4B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6783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6B6D-4E2F-0942-A294-1622B1DF996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75988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09B1-CBA2-E64F-8004-84E5EF876682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88701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FCDA-B8E6-F848-80BA-261132C72869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190739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4FFD-F260-C149-AD2D-D17D608CBB4E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2277212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CEEB-DBEA-4B45-9DF8-37DFADFABA10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270372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F5402-1625-B44C-A991-9E30DC818D08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175246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D215-5727-0644-94A6-9942BD5171A2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854607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31D4-FA4A-0E41-B124-6CCE7E5C21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5249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9DDF-6B24-AE4C-9459-2DEA4950B9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5997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F9E7-2161-B341-B9F1-EAF3BD066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54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7476B-2964-254C-9176-BF9C39BF95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6220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8170A-52D3-EB4E-9FA5-03CCB06099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9235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D15A-2422-1145-A18E-A781DA1BC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1472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EBBF-779B-C54C-BF52-F282291BE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2432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0B217-3AAF-E14E-A23C-88373CB32E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6160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3A2A1-CFEE-2A4B-80FD-C1BC41501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9577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814A-8E59-6740-85FD-A74FAAB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67820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A323-B841-D947-942C-4475C7612B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19839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4219A-4077-B441-B394-1F05CCCB4A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60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A49DC-331D-5E49-A29E-60D9D6AAC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73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40211-5709-C04D-9C89-07609FBE29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57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24F41-B64B-9B47-B5BF-1A23DA84FA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2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2228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9797C-A4CD-014D-80B9-15DE615478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85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5BDF5-EAEE-3D46-9EDC-A9572589F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29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F6F5D-F3CE-E546-92D7-0F5E38B1DA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76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3028D-0AED-F048-A60B-8735022B3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110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C667D-7F14-714B-A70B-E75826C990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00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6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altLang="ja-JP" noProof="0"/>
              <a:t>Click to edit Master title style</a:t>
            </a:r>
          </a:p>
        </p:txBody>
      </p:sp>
      <p:sp>
        <p:nvSpPr>
          <p:cNvPr id="37957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charset="0"/>
              <a:buNone/>
              <a:defRPr/>
            </a:lvl1pPr>
          </a:lstStyle>
          <a:p>
            <a:pPr lvl="0"/>
            <a:r>
              <a:rPr lang="en-US" altLang="ja-JP" noProof="0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9EA304E6-CD4E-994B-ADF9-AF26D534E8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9066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01668-D1A4-0A45-ACA5-4F5CA471D2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2308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5109C-2D06-5045-A3B9-A5A727F30A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60067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0F937-0E98-4A48-A0F1-0CF8297796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1341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A97A-F1F7-C740-B0EA-99AE00FF4F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857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250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6B719-FCE9-FC41-B1D2-F96E09F613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20506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F97C5-4B30-9148-ADF9-CBE7F2239B0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3094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561AC-CE53-A947-A176-63FB29A45C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72265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E0E20-4BCD-5F46-8701-AFE9C704BA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15425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06F30-7C6B-1244-89E1-62201D234B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97386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88AEB-B006-874F-9BCC-8D567EE1FC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94218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768A3-C94C-7348-8A78-783EDE2B10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63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900A4-26BF-8C43-9CDF-D14EFFEC88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22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8BA49-DAF3-4243-B912-D74A0CFD3B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694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E02EA-7253-A948-995A-7CA3FB43AD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7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5612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6AD62-F203-354E-9B20-CFA61B7690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384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2B829-54F5-6948-B5B7-0CAF64AD9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88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09744-9E42-8741-B260-B4EAAD892D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42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BB42F-CF4A-E746-8958-D6A338B142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404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9C1A6-6567-F849-AF1E-1F56EB75B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EB6F4-9858-0D4F-8FCD-3A8EB2F596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609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111F2-5EEB-714E-B240-A4E821C4F8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44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F263-81B1-5140-B6B4-BA732ADC8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170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94DE-AA94-DC4F-ABA8-C9850F673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678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9011-50C7-B445-9228-E0B8A98F1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7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932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023CF-322C-1F4E-9A35-C96DB812C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934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763D8-0BAE-7248-BE60-F8CBEACA0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982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F47C6-ADA5-6F4C-8258-A9175DCF3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060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7F0BE-4498-2642-BA52-2A737D009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97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683B-E5F3-CB43-A1B8-7E6CF6881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055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9B790-2E7F-EA4B-B28B-37A81C893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31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7F13C-8C65-1944-A72D-F9F4BC623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012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7C924-7583-9444-B166-E62C9FA17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866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82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F59C7-0A39-F241-9472-098D6A69BA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783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8DE6E-7C1C-0649-B721-64101D370A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9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2446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AA6EF-1AF8-AE4E-BD79-D408F69050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096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51CA8-458E-6549-8F68-8D8A919DD3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387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A034F-F706-5C42-B290-B6791F500B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638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DC6B0-1D28-A449-B8B5-0F1A7A2E5F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4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B64D5-61A2-2A49-992E-B707474886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069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D332D-8F8D-AF4D-ADA6-921099053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382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789C6-9267-424E-9D14-2A168FBDFE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43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F7FC9-95D5-0E4D-9594-0582D09A9C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083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A48BF-7215-FF43-89BB-98AAFD967D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2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D516FFBD-FD12-F844-9237-46B6114C4A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8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370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2C960BDD-FD75-7745-A318-60933A3E8D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782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37E153FD-EACE-2D44-9F2C-995824C385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470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9A35B343-7554-D844-B4F8-6FA377A575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516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8F94507A-7C29-EC46-88BE-BD37DCF9C5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192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F45AD179-18DB-B545-9365-BA818CDA40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937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D4BF3F1F-C35F-774B-875E-F470170038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144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EC8527E6-DBB7-E942-85C1-D88EE7EC6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779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E14A7F63-B0DB-674A-9DF0-B592B285EE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7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1CFD20BC-1B03-5C4C-8400-DAC40973CA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792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fld id="{ED0305F0-3596-234D-9F6A-2ECA3E503E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6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6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4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6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47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image" Target="../media/image14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7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3.xml"/><Relationship Id="rId3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5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47.xml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4.xml"/><Relationship Id="rId3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1029" name="Rectangle 2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cs typeface="+mn-cs"/>
              </a:endParaRPr>
            </a:p>
          </p:txBody>
        </p:sp>
        <p:grpSp>
          <p:nvGrpSpPr>
            <p:cNvPr id="1030" name="Group 12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1031" name="Freeform 3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2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2" name="Freeform 4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" name="Freeform 5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1036" name="Freeform 7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" name="Freeform 8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</p:grpSp>
      </p:grp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764" r:id="rId1"/>
    <p:sldLayoutId id="2147486765" r:id="rId2"/>
    <p:sldLayoutId id="2147486766" r:id="rId3"/>
    <p:sldLayoutId id="2147486767" r:id="rId4"/>
    <p:sldLayoutId id="2147486768" r:id="rId5"/>
    <p:sldLayoutId id="2147486769" r:id="rId6"/>
    <p:sldLayoutId id="2147486770" r:id="rId7"/>
    <p:sldLayoutId id="2147486771" r:id="rId8"/>
    <p:sldLayoutId id="2147486772" r:id="rId9"/>
    <p:sldLayoutId id="2147486773" r:id="rId10"/>
    <p:sldLayoutId id="2147486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1F9D25B2-898E-BA40-B673-78DC20E706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7" r:id="rId1"/>
    <p:sldLayoutId id="2147486848" r:id="rId2"/>
    <p:sldLayoutId id="2147486849" r:id="rId3"/>
    <p:sldLayoutId id="2147486850" r:id="rId4"/>
    <p:sldLayoutId id="2147486851" r:id="rId5"/>
    <p:sldLayoutId id="2147486852" r:id="rId6"/>
    <p:sldLayoutId id="2147486853" r:id="rId7"/>
    <p:sldLayoutId id="2147486854" r:id="rId8"/>
    <p:sldLayoutId id="2147486855" r:id="rId9"/>
    <p:sldLayoutId id="2147486856" r:id="rId10"/>
    <p:sldLayoutId id="2147486857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EEF6D298-998C-B247-B52A-67DB65ADB6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49" r:id="rId1"/>
    <p:sldLayoutId id="2147486950" r:id="rId2"/>
    <p:sldLayoutId id="2147486951" r:id="rId3"/>
    <p:sldLayoutId id="2147486952" r:id="rId4"/>
    <p:sldLayoutId id="2147486953" r:id="rId5"/>
    <p:sldLayoutId id="2147486954" r:id="rId6"/>
    <p:sldLayoutId id="2147486955" r:id="rId7"/>
    <p:sldLayoutId id="2147486956" r:id="rId8"/>
    <p:sldLayoutId id="2147486957" r:id="rId9"/>
    <p:sldLayoutId id="2147486958" r:id="rId10"/>
    <p:sldLayoutId id="2147486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994B0FC3-D544-CB46-B1CF-3D791326EB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60" r:id="rId1"/>
    <p:sldLayoutId id="2147486961" r:id="rId2"/>
    <p:sldLayoutId id="2147486962" r:id="rId3"/>
    <p:sldLayoutId id="2147486963" r:id="rId4"/>
    <p:sldLayoutId id="2147486964" r:id="rId5"/>
    <p:sldLayoutId id="2147486965" r:id="rId6"/>
    <p:sldLayoutId id="2147486966" r:id="rId7"/>
    <p:sldLayoutId id="2147486967" r:id="rId8"/>
    <p:sldLayoutId id="2147486968" r:id="rId9"/>
    <p:sldLayoutId id="2147486969" r:id="rId10"/>
    <p:sldLayoutId id="21474869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22F1356C-8A0C-AE47-BD5B-0D5F80A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71" r:id="rId1"/>
    <p:sldLayoutId id="2147486972" r:id="rId2"/>
    <p:sldLayoutId id="2147486973" r:id="rId3"/>
    <p:sldLayoutId id="2147486974" r:id="rId4"/>
    <p:sldLayoutId id="2147486975" r:id="rId5"/>
    <p:sldLayoutId id="2147486976" r:id="rId6"/>
    <p:sldLayoutId id="2147486977" r:id="rId7"/>
    <p:sldLayoutId id="2147486978" r:id="rId8"/>
    <p:sldLayoutId id="2147486979" r:id="rId9"/>
    <p:sldLayoutId id="2147486980" r:id="rId10"/>
    <p:sldLayoutId id="21474869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7D85E0C-D96A-324B-8A88-34C1F91E2D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82" r:id="rId1"/>
    <p:sldLayoutId id="2147486983" r:id="rId2"/>
    <p:sldLayoutId id="2147486984" r:id="rId3"/>
    <p:sldLayoutId id="2147486985" r:id="rId4"/>
    <p:sldLayoutId id="2147486986" r:id="rId5"/>
    <p:sldLayoutId id="2147486987" r:id="rId6"/>
    <p:sldLayoutId id="2147486988" r:id="rId7"/>
    <p:sldLayoutId id="2147486989" r:id="rId8"/>
    <p:sldLayoutId id="2147486990" r:id="rId9"/>
    <p:sldLayoutId id="2147486991" r:id="rId10"/>
    <p:sldLayoutId id="21474869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B681CCC8-6182-184D-A293-9CB95420C1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3" r:id="rId1"/>
    <p:sldLayoutId id="2147486994" r:id="rId2"/>
    <p:sldLayoutId id="2147486995" r:id="rId3"/>
    <p:sldLayoutId id="2147486996" r:id="rId4"/>
    <p:sldLayoutId id="2147486997" r:id="rId5"/>
    <p:sldLayoutId id="2147486998" r:id="rId6"/>
    <p:sldLayoutId id="2147486999" r:id="rId7"/>
    <p:sldLayoutId id="2147487000" r:id="rId8"/>
    <p:sldLayoutId id="2147487001" r:id="rId9"/>
    <p:sldLayoutId id="2147487002" r:id="rId10"/>
    <p:sldLayoutId id="2147487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41187F1A-72DF-1C42-8DE5-1088183420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04" r:id="rId1"/>
    <p:sldLayoutId id="2147487005" r:id="rId2"/>
    <p:sldLayoutId id="2147487006" r:id="rId3"/>
    <p:sldLayoutId id="2147487007" r:id="rId4"/>
    <p:sldLayoutId id="2147487008" r:id="rId5"/>
    <p:sldLayoutId id="2147487009" r:id="rId6"/>
    <p:sldLayoutId id="2147487010" r:id="rId7"/>
    <p:sldLayoutId id="2147487011" r:id="rId8"/>
    <p:sldLayoutId id="2147487012" r:id="rId9"/>
    <p:sldLayoutId id="2147487013" r:id="rId10"/>
    <p:sldLayoutId id="2147487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FD560348-E0E6-6340-8600-41BD02AEDB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5" r:id="rId1"/>
    <p:sldLayoutId id="2147487016" r:id="rId2"/>
    <p:sldLayoutId id="2147487017" r:id="rId3"/>
    <p:sldLayoutId id="2147487018" r:id="rId4"/>
    <p:sldLayoutId id="2147487019" r:id="rId5"/>
    <p:sldLayoutId id="2147487020" r:id="rId6"/>
    <p:sldLayoutId id="2147487021" r:id="rId7"/>
    <p:sldLayoutId id="2147487022" r:id="rId8"/>
    <p:sldLayoutId id="2147487023" r:id="rId9"/>
    <p:sldLayoutId id="2147487024" r:id="rId10"/>
    <p:sldLayoutId id="21474870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10952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0953" name="Rectangle 4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10954" name="Rectangle 5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10955" name="Rectangle 6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en-US" altLang="ja-JP">
                <a:solidFill>
                  <a:srgbClr val="FFFFFF"/>
                </a:solidFill>
                <a:latin typeface="Helvetica" charset="0"/>
                <a:cs typeface="+mn-cs"/>
              </a:endParaRPr>
            </a:p>
          </p:txBody>
        </p:sp>
        <p:sp>
          <p:nvSpPr>
            <p:cNvPr id="210956" name="Rectangle 7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en-US" altLang="ja-JP">
                <a:solidFill>
                  <a:srgbClr val="FFFFFF"/>
                </a:solidFill>
                <a:latin typeface="Helvetica" charset="0"/>
                <a:cs typeface="+mn-cs"/>
              </a:endParaRPr>
            </a:p>
          </p:txBody>
        </p:sp>
        <p:sp>
          <p:nvSpPr>
            <p:cNvPr id="210957" name="Rectangle 8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10958" name="Rectangle 9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pic>
          <p:nvPicPr>
            <p:cNvPr id="210959" name="Picture 10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2609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2609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2609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FFFFFF"/>
                </a:solidFill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609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FFFFFF"/>
                </a:solidFill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609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FFFFFF"/>
                </a:solidFill>
                <a:latin typeface="Helvetica" charset="0"/>
              </a:defRPr>
            </a:lvl1pPr>
          </a:lstStyle>
          <a:p>
            <a:fld id="{FC1DE943-A04C-6F42-BBC9-421657A5C05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026" r:id="rId1"/>
    <p:sldLayoutId id="2147486858" r:id="rId2"/>
    <p:sldLayoutId id="2147486859" r:id="rId3"/>
    <p:sldLayoutId id="2147486860" r:id="rId4"/>
    <p:sldLayoutId id="2147486861" r:id="rId5"/>
    <p:sldLayoutId id="2147486862" r:id="rId6"/>
    <p:sldLayoutId id="2147486863" r:id="rId7"/>
    <p:sldLayoutId id="2147486864" r:id="rId8"/>
    <p:sldLayoutId id="2147486865" r:id="rId9"/>
    <p:sldLayoutId id="2147486866" r:id="rId10"/>
    <p:sldLayoutId id="21474868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5C6A45E9-CBDC-E04A-83FD-499E647D81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27" r:id="rId1"/>
    <p:sldLayoutId id="2147487028" r:id="rId2"/>
    <p:sldLayoutId id="2147487029" r:id="rId3"/>
    <p:sldLayoutId id="2147487030" r:id="rId4"/>
    <p:sldLayoutId id="2147487031" r:id="rId5"/>
    <p:sldLayoutId id="2147487032" r:id="rId6"/>
    <p:sldLayoutId id="2147487033" r:id="rId7"/>
    <p:sldLayoutId id="2147487034" r:id="rId8"/>
    <p:sldLayoutId id="2147487035" r:id="rId9"/>
    <p:sldLayoutId id="2147487036" r:id="rId10"/>
    <p:sldLayoutId id="21474870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8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59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60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61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62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63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64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65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66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67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68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69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70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71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72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73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74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75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76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77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78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79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80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81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82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83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84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85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  <p:sp>
            <p:nvSpPr>
              <p:cNvPr id="2086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cs typeface="+mn-cs"/>
                </a:endParaRPr>
              </a:p>
            </p:txBody>
          </p:sp>
        </p:grpSp>
      </p:grpSp>
      <p:sp>
        <p:nvSpPr>
          <p:cNvPr id="2051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28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84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85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fld id="{BF43F73B-245B-CD4A-815B-32B5D35803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328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922" r:id="rId1"/>
    <p:sldLayoutId id="2147486775" r:id="rId2"/>
    <p:sldLayoutId id="2147486776" r:id="rId3"/>
    <p:sldLayoutId id="2147486777" r:id="rId4"/>
    <p:sldLayoutId id="2147486778" r:id="rId5"/>
    <p:sldLayoutId id="2147486779" r:id="rId6"/>
    <p:sldLayoutId id="2147486780" r:id="rId7"/>
    <p:sldLayoutId id="2147486781" r:id="rId8"/>
    <p:sldLayoutId id="2147486782" r:id="rId9"/>
    <p:sldLayoutId id="2147486783" r:id="rId10"/>
    <p:sldLayoutId id="21474867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fld id="{19DB38AE-6A8E-AE45-9E50-B2143E16520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868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fld id="{FFD90AE6-C487-2441-9639-77C4F03FA7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38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618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239621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grpSp>
          <p:nvGrpSpPr>
            <p:cNvPr id="239622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239623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624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239630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31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9625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239628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29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9626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27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itchFamily="18" charset="0"/>
                    <a:ea typeface="MS PGothic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>
                  <a:solidFill>
                    <a:srgbClr val="FFFFFF"/>
                  </a:solidFill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113460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46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869" r:id="rId1"/>
    <p:sldLayoutId id="2147486870" r:id="rId2"/>
    <p:sldLayoutId id="2147486871" r:id="rId3"/>
    <p:sldLayoutId id="2147486872" r:id="rId4"/>
    <p:sldLayoutId id="2147486873" r:id="rId5"/>
    <p:sldLayoutId id="2147486874" r:id="rId6"/>
    <p:sldLayoutId id="2147486875" r:id="rId7"/>
    <p:sldLayoutId id="2147486876" r:id="rId8"/>
    <p:sldLayoutId id="2147486877" r:id="rId9"/>
    <p:sldLayoutId id="2147486878" r:id="rId10"/>
    <p:sldLayoutId id="2147486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0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03383881-EE0F-804B-BD44-3B0F503708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39" r:id="rId1"/>
    <p:sldLayoutId id="2147487040" r:id="rId2"/>
    <p:sldLayoutId id="2147487041" r:id="rId3"/>
    <p:sldLayoutId id="2147487042" r:id="rId4"/>
    <p:sldLayoutId id="2147487043" r:id="rId5"/>
    <p:sldLayoutId id="2147487044" r:id="rId6"/>
    <p:sldLayoutId id="2147487045" r:id="rId7"/>
    <p:sldLayoutId id="2147487046" r:id="rId8"/>
    <p:sldLayoutId id="2147487047" r:id="rId9"/>
    <p:sldLayoutId id="2147487048" r:id="rId10"/>
    <p:sldLayoutId id="2147487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>
            <a:noFill/>
          </a:ln>
          <a:effectLst>
            <a:outerShdw blurRad="6858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>
                <a:solidFill>
                  <a:srgbClr val="000000"/>
                </a:solidFill>
                <a:latin typeface="Arial" charset="0"/>
              </a:defRPr>
            </a:lvl1pPr>
          </a:lstStyle>
          <a:p>
            <a:fld id="{450E95AA-9A48-EA43-979D-83623B4F47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50" r:id="rId1"/>
    <p:sldLayoutId id="2147487051" r:id="rId2"/>
    <p:sldLayoutId id="2147487052" r:id="rId3"/>
    <p:sldLayoutId id="2147487053" r:id="rId4"/>
    <p:sldLayoutId id="2147487054" r:id="rId5"/>
    <p:sldLayoutId id="2147487055" r:id="rId6"/>
    <p:sldLayoutId id="2147487056" r:id="rId7"/>
    <p:sldLayoutId id="2147487057" r:id="rId8"/>
    <p:sldLayoutId id="2147487058" r:id="rId9"/>
    <p:sldLayoutId id="2147487059" r:id="rId10"/>
    <p:sldLayoutId id="2147487060" r:id="rId11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0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0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0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0"/>
          <a:cs typeface="MS PGothic" charset="0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fld id="{2ACA04AA-E63E-984B-92CF-79B39042279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61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  <a:latin typeface="Arial" charset="0"/>
              </a:defRPr>
            </a:lvl1pPr>
          </a:lstStyle>
          <a:p>
            <a:fld id="{FBC187F3-0E3D-2246-A1C2-8D3C9273C3C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67271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62" r:id="rId1"/>
    <p:sldLayoutId id="2147487063" r:id="rId2"/>
    <p:sldLayoutId id="2147487064" r:id="rId3"/>
    <p:sldLayoutId id="2147487065" r:id="rId4"/>
    <p:sldLayoutId id="2147487066" r:id="rId5"/>
    <p:sldLayoutId id="2147487067" r:id="rId6"/>
    <p:sldLayoutId id="2147487068" r:id="rId7"/>
    <p:sldLayoutId id="2147487069" r:id="rId8"/>
    <p:sldLayoutId id="2147487070" r:id="rId9"/>
    <p:sldLayoutId id="2147487071" r:id="rId10"/>
    <p:sldLayoutId id="2147487072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239000" cy="11430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981200"/>
            <a:ext cx="6400800" cy="41148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3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  <a:latin typeface="Verdana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Verdana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00"/>
                </a:solidFill>
                <a:latin typeface="Verdan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888D8A81-A557-5147-95AD-4FFC0FA0E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073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9184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91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18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8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EC2E5A68-201C-6746-B987-9D2146BCD6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74" r:id="rId1"/>
    <p:sldLayoutId id="2147487075" r:id="rId2"/>
    <p:sldLayoutId id="2147487076" r:id="rId3"/>
    <p:sldLayoutId id="2147487077" r:id="rId4"/>
    <p:sldLayoutId id="2147487078" r:id="rId5"/>
    <p:sldLayoutId id="2147487079" r:id="rId6"/>
    <p:sldLayoutId id="2147487080" r:id="rId7"/>
    <p:sldLayoutId id="2147487081" r:id="rId8"/>
    <p:sldLayoutId id="2147487082" r:id="rId9"/>
    <p:sldLayoutId id="2147487083" r:id="rId10"/>
    <p:sldLayoutId id="2147487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Arial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072C3D1A-3D19-A041-AB6F-DBBDCD4C217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0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848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22256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400800"/>
            <a:ext cx="33909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018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2"/>
                </a:solidFill>
                <a:latin typeface="Arial" charset="0"/>
              </a:defRPr>
            </a:lvl1pPr>
          </a:lstStyle>
          <a:p>
            <a:fld id="{05ED2660-61D2-7347-AAB9-45E3C09E97E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923" r:id="rId1"/>
    <p:sldLayoutId id="2147486785" r:id="rId2"/>
    <p:sldLayoutId id="2147486786" r:id="rId3"/>
    <p:sldLayoutId id="2147486787" r:id="rId4"/>
    <p:sldLayoutId id="2147486788" r:id="rId5"/>
    <p:sldLayoutId id="2147486789" r:id="rId6"/>
    <p:sldLayoutId id="2147486790" r:id="rId7"/>
    <p:sldLayoutId id="2147486791" r:id="rId8"/>
    <p:sldLayoutId id="2147486792" r:id="rId9"/>
    <p:sldLayoutId id="2147486793" r:id="rId10"/>
    <p:sldLayoutId id="2147486794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fld id="{2010921C-A3FD-FF46-9A77-4EC92C08DFC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86" r:id="rId1"/>
    <p:sldLayoutId id="2147487087" r:id="rId2"/>
    <p:sldLayoutId id="2147487088" r:id="rId3"/>
    <p:sldLayoutId id="2147487089" r:id="rId4"/>
    <p:sldLayoutId id="2147487090" r:id="rId5"/>
    <p:sldLayoutId id="2147487091" r:id="rId6"/>
    <p:sldLayoutId id="2147487092" r:id="rId7"/>
    <p:sldLayoutId id="2147487093" r:id="rId8"/>
    <p:sldLayoutId id="2147487094" r:id="rId9"/>
    <p:sldLayoutId id="2147487095" r:id="rId10"/>
    <p:sldLayoutId id="2147487096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162800" cy="4114800"/>
          </a:xfrm>
          <a:prstGeom prst="rect">
            <a:avLst/>
          </a:prstGeom>
          <a:noFill/>
          <a:ln>
            <a:noFill/>
          </a:ln>
          <a:effectLst>
            <a:outerShdw blurRad="381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97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opperplate Gothic Light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7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opperplate Gothic Light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7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Copperplate Gothic Light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B65383FD-D3C8-1D4A-AE10-8CA01BBC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97" r:id="rId1"/>
    <p:sldLayoutId id="2147486890" r:id="rId2"/>
    <p:sldLayoutId id="2147486891" r:id="rId3"/>
    <p:sldLayoutId id="2147486892" r:id="rId4"/>
    <p:sldLayoutId id="2147486893" r:id="rId5"/>
    <p:sldLayoutId id="2147486894" r:id="rId6"/>
    <p:sldLayoutId id="2147486895" r:id="rId7"/>
    <p:sldLayoutId id="2147486896" r:id="rId8"/>
    <p:sldLayoutId id="2147486897" r:id="rId9"/>
    <p:sldLayoutId id="2147486898" r:id="rId10"/>
    <p:sldLayoutId id="21474868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60B1D0F9-C2D1-1A43-BCF0-E67B94ED5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98" r:id="rId1"/>
    <p:sldLayoutId id="2147487099" r:id="rId2"/>
    <p:sldLayoutId id="2147487100" r:id="rId3"/>
    <p:sldLayoutId id="2147487101" r:id="rId4"/>
    <p:sldLayoutId id="2147487102" r:id="rId5"/>
    <p:sldLayoutId id="2147487103" r:id="rId6"/>
    <p:sldLayoutId id="2147487104" r:id="rId7"/>
    <p:sldLayoutId id="2147487105" r:id="rId8"/>
    <p:sldLayoutId id="2147487106" r:id="rId9"/>
    <p:sldLayoutId id="2147487107" r:id="rId10"/>
    <p:sldLayoutId id="21474871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042" name="Group 13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343045" name="Rectangle 2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cs typeface="ＭＳ Ｐゴシック" charset="0"/>
              </a:endParaRPr>
            </a:p>
          </p:txBody>
        </p:sp>
        <p:grpSp>
          <p:nvGrpSpPr>
            <p:cNvPr id="343046" name="Group 12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343047" name="Freeform 3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3048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343054" name="Freeform 4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055" name="Freeform 5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3049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343052" name="Freeform 7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053" name="Freeform 8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3050" name="Freeform 10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051" name="Rectangle 11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cs typeface="ＭＳ Ｐゴシック" charset="0"/>
                </a:endParaRPr>
              </a:p>
            </p:txBody>
          </p:sp>
        </p:grpSp>
      </p:grp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900" r:id="rId1"/>
    <p:sldLayoutId id="2147486901" r:id="rId2"/>
    <p:sldLayoutId id="2147486902" r:id="rId3"/>
    <p:sldLayoutId id="2147486903" r:id="rId4"/>
    <p:sldLayoutId id="2147486904" r:id="rId5"/>
    <p:sldLayoutId id="2147486905" r:id="rId6"/>
    <p:sldLayoutId id="2147486906" r:id="rId7"/>
    <p:sldLayoutId id="2147486907" r:id="rId8"/>
    <p:sldLayoutId id="2147486908" r:id="rId9"/>
    <p:sldLayoutId id="2147486909" r:id="rId10"/>
    <p:sldLayoutId id="21474869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066" name="Group 1026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344069" name="Rectangle 1027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  <a:cs typeface="ＭＳ Ｐゴシック" charset="0"/>
              </a:endParaRPr>
            </a:p>
          </p:txBody>
        </p:sp>
        <p:grpSp>
          <p:nvGrpSpPr>
            <p:cNvPr id="344070" name="Group 1028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344071" name="Freeform 1029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4072" name="Group 1030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344078" name="Freeform 1031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079" name="Freeform 1032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4073" name="Group 1033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344076" name="Freeform 1034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077" name="Freeform 1035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4074" name="Freeform 1036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75" name="Rectangle 1037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  <a:cs typeface="ＭＳ Ｐゴシック" charset="0"/>
                </a:endParaRPr>
              </a:p>
            </p:txBody>
          </p:sp>
        </p:grpSp>
      </p:grpSp>
      <p:sp>
        <p:nvSpPr>
          <p:cNvPr id="1267726" name="Rectangle 1038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7727" name="Rectangle 10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911" r:id="rId1"/>
    <p:sldLayoutId id="2147486912" r:id="rId2"/>
    <p:sldLayoutId id="2147486913" r:id="rId3"/>
    <p:sldLayoutId id="2147486914" r:id="rId4"/>
    <p:sldLayoutId id="2147486915" r:id="rId5"/>
    <p:sldLayoutId id="2147486916" r:id="rId6"/>
    <p:sldLayoutId id="2147486917" r:id="rId7"/>
    <p:sldLayoutId id="2147486918" r:id="rId8"/>
    <p:sldLayoutId id="2147486919" r:id="rId9"/>
    <p:sldLayoutId id="2147486920" r:id="rId10"/>
    <p:sldLayoutId id="21474869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Osaka"/>
              <a:cs typeface="Osaka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8C88C2E9-7341-2A46-98C8-83B74B852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7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10" r:id="rId1"/>
    <p:sldLayoutId id="2147487111" r:id="rId2"/>
    <p:sldLayoutId id="2147487112" r:id="rId3"/>
    <p:sldLayoutId id="2147487113" r:id="rId4"/>
    <p:sldLayoutId id="2147487114" r:id="rId5"/>
    <p:sldLayoutId id="2147487115" r:id="rId6"/>
    <p:sldLayoutId id="2147487116" r:id="rId7"/>
    <p:sldLayoutId id="2147487117" r:id="rId8"/>
    <p:sldLayoutId id="2147487118" r:id="rId9"/>
    <p:sldLayoutId id="2147487119" r:id="rId10"/>
    <p:sldLayoutId id="21474871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C194E3A-B7B5-1B47-BF02-E57036C12F7C}" type="slidenum">
              <a:rPr lang="en-US">
                <a:solidFill>
                  <a:srgbClr val="000000"/>
                </a:solidFill>
                <a:latin typeface="Arial" charset="0"/>
                <a:cs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9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2" r:id="rId1"/>
    <p:sldLayoutId id="2147487123" r:id="rId2"/>
    <p:sldLayoutId id="2147487124" r:id="rId3"/>
    <p:sldLayoutId id="2147487125" r:id="rId4"/>
    <p:sldLayoutId id="2147487126" r:id="rId5"/>
    <p:sldLayoutId id="2147487127" r:id="rId6"/>
    <p:sldLayoutId id="2147487128" r:id="rId7"/>
    <p:sldLayoutId id="2147487129" r:id="rId8"/>
    <p:sldLayoutId id="2147487130" r:id="rId9"/>
    <p:sldLayoutId id="2147487131" r:id="rId10"/>
    <p:sldLayoutId id="21474871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79E9309-FBC3-AE48-B175-397ADB77D644}" type="slidenum">
              <a:rPr lang="en-US">
                <a:solidFill>
                  <a:srgbClr val="000000"/>
                </a:solidFill>
                <a:latin typeface="Arial" charset="0"/>
                <a:cs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3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4" r:id="rId1"/>
    <p:sldLayoutId id="2147487135" r:id="rId2"/>
    <p:sldLayoutId id="2147487136" r:id="rId3"/>
    <p:sldLayoutId id="2147487137" r:id="rId4"/>
    <p:sldLayoutId id="2147487138" r:id="rId5"/>
    <p:sldLayoutId id="2147487139" r:id="rId6"/>
    <p:sldLayoutId id="2147487140" r:id="rId7"/>
    <p:sldLayoutId id="2147487141" r:id="rId8"/>
    <p:sldLayoutId id="2147487142" r:id="rId9"/>
    <p:sldLayoutId id="2147487143" r:id="rId10"/>
    <p:sldLayoutId id="21474871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9E397A96-6767-1347-AA2D-3DD36D35FA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24" r:id="rId1"/>
    <p:sldLayoutId id="2147486795" r:id="rId2"/>
    <p:sldLayoutId id="2147486796" r:id="rId3"/>
    <p:sldLayoutId id="2147486797" r:id="rId4"/>
    <p:sldLayoutId id="2147486798" r:id="rId5"/>
    <p:sldLayoutId id="2147486799" r:id="rId6"/>
    <p:sldLayoutId id="2147486800" r:id="rId7"/>
    <p:sldLayoutId id="2147486801" r:id="rId8"/>
    <p:sldLayoutId id="2147486802" r:id="rId9"/>
    <p:sldLayoutId id="2147486803" r:id="rId10"/>
    <p:sldLayoutId id="2147486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38921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22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23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24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25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26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27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28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29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30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31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32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33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34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35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36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37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38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39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40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41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42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43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44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45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46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47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48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49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50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51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52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53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54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55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56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57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58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59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60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61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62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63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64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65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66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67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68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69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70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71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72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73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74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75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76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77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78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79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80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81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82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  <p:sp>
          <p:nvSpPr>
            <p:cNvPr id="38983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ea typeface="Osaka" charset="-128"/>
                <a:cs typeface="+mn-cs"/>
              </a:endParaRPr>
            </a:p>
          </p:txBody>
        </p:sp>
      </p:grpSp>
      <p:sp>
        <p:nvSpPr>
          <p:cNvPr id="38915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38916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3693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93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93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smtClean="0"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F9F5AEAB-A30A-B64F-A2BF-4365129E3B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38920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6925" r:id="rId1"/>
    <p:sldLayoutId id="2147486805" r:id="rId2"/>
    <p:sldLayoutId id="2147486806" r:id="rId3"/>
    <p:sldLayoutId id="2147486807" r:id="rId4"/>
    <p:sldLayoutId id="2147486808" r:id="rId5"/>
    <p:sldLayoutId id="2147486809" r:id="rId6"/>
    <p:sldLayoutId id="2147486810" r:id="rId7"/>
    <p:sldLayoutId id="2147486811" r:id="rId8"/>
    <p:sldLayoutId id="2147486812" r:id="rId9"/>
    <p:sldLayoutId id="2147486813" r:id="rId10"/>
    <p:sldLayoutId id="2147486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437ECCCF-242A-1041-A9AF-791F174BEA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15" r:id="rId1"/>
    <p:sldLayoutId id="2147486816" r:id="rId2"/>
    <p:sldLayoutId id="2147486817" r:id="rId3"/>
    <p:sldLayoutId id="2147486818" r:id="rId4"/>
    <p:sldLayoutId id="2147486819" r:id="rId5"/>
    <p:sldLayoutId id="2147486820" r:id="rId6"/>
    <p:sldLayoutId id="2147486821" r:id="rId7"/>
    <p:sldLayoutId id="2147486822" r:id="rId8"/>
    <p:sldLayoutId id="2147486823" r:id="rId9"/>
    <p:sldLayoutId id="2147486824" r:id="rId10"/>
    <p:sldLayoutId id="21474868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8C88C2E9-7341-2A46-98C8-83B74B852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6" r:id="rId1"/>
    <p:sldLayoutId id="2147486827" r:id="rId2"/>
    <p:sldLayoutId id="2147486828" r:id="rId3"/>
    <p:sldLayoutId id="2147486829" r:id="rId4"/>
    <p:sldLayoutId id="2147486830" r:id="rId5"/>
    <p:sldLayoutId id="2147486831" r:id="rId6"/>
    <p:sldLayoutId id="2147486832" r:id="rId7"/>
    <p:sldLayoutId id="2147486833" r:id="rId8"/>
    <p:sldLayoutId id="2147486834" r:id="rId9"/>
    <p:sldLayoutId id="2147486835" r:id="rId10"/>
    <p:sldLayoutId id="21474868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8072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3" name="Rectangle 4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8074" name="Rectangle 5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8075" name="Rectangle 6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en-US" altLang="ja-JP">
                <a:solidFill>
                  <a:srgbClr val="FFFFFF"/>
                </a:solidFill>
                <a:latin typeface="Helvetica" charset="0"/>
                <a:cs typeface="+mn-cs"/>
              </a:endParaRPr>
            </a:p>
          </p:txBody>
        </p:sp>
        <p:sp>
          <p:nvSpPr>
            <p:cNvPr id="88076" name="Rectangle 7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kumimoji="1" lang="en-US" altLang="ja-JP">
                <a:solidFill>
                  <a:srgbClr val="FFFFFF"/>
                </a:solidFill>
                <a:latin typeface="Helvetica" charset="0"/>
                <a:cs typeface="+mn-cs"/>
              </a:endParaRPr>
            </a:p>
          </p:txBody>
        </p:sp>
        <p:sp>
          <p:nvSpPr>
            <p:cNvPr id="88077" name="Rectangle 8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8078" name="Rectangle 9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pic>
          <p:nvPicPr>
            <p:cNvPr id="88079" name="Picture 10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1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FFFFFF"/>
                </a:solidFill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FFFFFF"/>
                </a:solidFill>
                <a:latin typeface="Helvetica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1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FFFFFF"/>
                </a:solidFill>
                <a:latin typeface="Helvetica" charset="0"/>
              </a:defRPr>
            </a:lvl1pPr>
          </a:lstStyle>
          <a:p>
            <a:fld id="{339E6EF5-A4F8-5447-8BEB-AEE0A981FFB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937" r:id="rId1"/>
    <p:sldLayoutId id="2147486837" r:id="rId2"/>
    <p:sldLayoutId id="2147486838" r:id="rId3"/>
    <p:sldLayoutId id="2147486839" r:id="rId4"/>
    <p:sldLayoutId id="2147486840" r:id="rId5"/>
    <p:sldLayoutId id="2147486841" r:id="rId6"/>
    <p:sldLayoutId id="2147486842" r:id="rId7"/>
    <p:sldLayoutId id="2147486843" r:id="rId8"/>
    <p:sldLayoutId id="2147486844" r:id="rId9"/>
    <p:sldLayoutId id="2147486845" r:id="rId10"/>
    <p:sldLayoutId id="21474868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704E82D2-0813-E640-B17E-B37C999181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38" r:id="rId1"/>
    <p:sldLayoutId id="2147486939" r:id="rId2"/>
    <p:sldLayoutId id="2147486940" r:id="rId3"/>
    <p:sldLayoutId id="2147486941" r:id="rId4"/>
    <p:sldLayoutId id="2147486942" r:id="rId5"/>
    <p:sldLayoutId id="2147486943" r:id="rId6"/>
    <p:sldLayoutId id="2147486944" r:id="rId7"/>
    <p:sldLayoutId id="2147486945" r:id="rId8"/>
    <p:sldLayoutId id="2147486946" r:id="rId9"/>
    <p:sldLayoutId id="2147486947" r:id="rId10"/>
    <p:sldLayoutId id="21474869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5.xml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5.xml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5.xml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5.xml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5.xml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5.x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5.xml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5.xml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9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1.xml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8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6.xml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8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7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6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6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6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7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72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2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57.xml"/><Relationship Id="rId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711200"/>
            <a:ext cx="8128000" cy="5422900"/>
          </a:xfrm>
          <a:prstGeom prst="rect">
            <a:avLst/>
          </a:prstGeom>
        </p:spPr>
      </p:pic>
      <p:sp>
        <p:nvSpPr>
          <p:cNvPr id="2" name="Left-Right Arrow 1"/>
          <p:cNvSpPr/>
          <p:nvPr/>
        </p:nvSpPr>
        <p:spPr bwMode="auto">
          <a:xfrm>
            <a:off x="1547664" y="260648"/>
            <a:ext cx="7596336" cy="3816424"/>
          </a:xfrm>
          <a:prstGeom prst="leftRightArrow">
            <a:avLst>
              <a:gd name="adj1" fmla="val 67396"/>
              <a:gd name="adj2" fmla="val 50000"/>
            </a:avLst>
          </a:prstGeom>
          <a:gradFill flip="none" rotWithShape="1">
            <a:gsLst>
              <a:gs pos="0">
                <a:srgbClr val="790015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Book Antiqua" charset="0"/>
              <a:ea typeface="ＭＳ Ｐゴシック" charset="0"/>
            </a:endParaRPr>
          </a:p>
        </p:txBody>
      </p:sp>
      <p:sp>
        <p:nvSpPr>
          <p:cNvPr id="347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098" y="980728"/>
            <a:ext cx="6456885" cy="2304256"/>
          </a:xfrm>
        </p:spPr>
        <p:txBody>
          <a:bodyPr/>
          <a:lstStyle/>
          <a:p>
            <a:pPr eaLnBrk="1" hangingPunct="1"/>
            <a:r>
              <a:rPr lang="en-US" sz="7200" b="1" dirty="0">
                <a:solidFill>
                  <a:srgbClr val="FFFFFF"/>
                </a:solidFill>
                <a:latin typeface="Arial" charset="0"/>
              </a:rPr>
              <a:t>Review of Homiletics 1</a:t>
            </a:r>
            <a:endParaRPr lang="en-US" sz="7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97F95-F111-9063-ED0C-CFB496067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0150128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charset="0"/>
              </a:rPr>
              <a:t>33</a:t>
            </a:r>
          </a:p>
        </p:txBody>
      </p:sp>
      <p:sp>
        <p:nvSpPr>
          <p:cNvPr id="37376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Example 1 of Z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+X+Z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+Y Form</a:t>
            </a:r>
            <a:endParaRPr lang="en-US" sz="8000" b="1">
              <a:latin typeface="Times" charset="0"/>
            </a:endParaRPr>
          </a:p>
        </p:txBody>
      </p:sp>
      <p:graphicFrame>
        <p:nvGraphicFramePr>
          <p:cNvPr id="373763" name="Object 2"/>
          <p:cNvGraphicFramePr>
            <a:graphicFrameLocks noChangeAspect="1"/>
          </p:cNvGraphicFramePr>
          <p:nvPr/>
        </p:nvGraphicFramePr>
        <p:xfrm>
          <a:off x="534988" y="1365250"/>
          <a:ext cx="8228012" cy="516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81700" imgH="3746500" progId="Word.Document.8">
                  <p:embed/>
                </p:oleObj>
              </mc:Choice>
              <mc:Fallback>
                <p:oleObj name="Document" r:id="rId3" imgW="5981700" imgH="37465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1365250"/>
                        <a:ext cx="8228012" cy="516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324600" y="3048000"/>
            <a:ext cx="2743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895600" y="3048000"/>
            <a:ext cx="2181225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3048000"/>
            <a:ext cx="2819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953000" y="3048000"/>
            <a:ext cx="1295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324600" y="4648200"/>
            <a:ext cx="2743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895600" y="4648200"/>
            <a:ext cx="1981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4648200"/>
            <a:ext cx="2819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4953000" y="4648200"/>
            <a:ext cx="1295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charset="0"/>
              </a:rPr>
              <a:t>33</a:t>
            </a:r>
          </a:p>
        </p:txBody>
      </p:sp>
      <p:sp>
        <p:nvSpPr>
          <p:cNvPr id="3758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Example 2 of Z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+X+Z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+Y Form</a:t>
            </a:r>
            <a:endParaRPr lang="en-US" sz="8000" b="1">
              <a:latin typeface="Times" charset="0"/>
            </a:endParaRPr>
          </a:p>
        </p:txBody>
      </p:sp>
      <p:graphicFrame>
        <p:nvGraphicFramePr>
          <p:cNvPr id="375811" name="Object 2"/>
          <p:cNvGraphicFramePr>
            <a:graphicFrameLocks noChangeAspect="1"/>
          </p:cNvGraphicFramePr>
          <p:nvPr/>
        </p:nvGraphicFramePr>
        <p:xfrm>
          <a:off x="533400" y="1549400"/>
          <a:ext cx="8228013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81700" imgH="3124200" progId="Word.Document.8">
                  <p:embed/>
                </p:oleObj>
              </mc:Choice>
              <mc:Fallback>
                <p:oleObj name="Document" r:id="rId3" imgW="5981700" imgH="3124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49400"/>
                        <a:ext cx="8228013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6324600" y="2362200"/>
            <a:ext cx="2743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2895600" y="2362200"/>
            <a:ext cx="1981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6775" name="Rectangle 7"/>
          <p:cNvSpPr>
            <a:spLocks noChangeArrowheads="1"/>
          </p:cNvSpPr>
          <p:nvPr/>
        </p:nvSpPr>
        <p:spPr bwMode="auto">
          <a:xfrm>
            <a:off x="0" y="2362200"/>
            <a:ext cx="28194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4953000" y="2362200"/>
            <a:ext cx="12954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6324600" y="3962400"/>
            <a:ext cx="2743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6778" name="Rectangle 10"/>
          <p:cNvSpPr>
            <a:spLocks noChangeArrowheads="1"/>
          </p:cNvSpPr>
          <p:nvPr/>
        </p:nvSpPr>
        <p:spPr bwMode="auto">
          <a:xfrm>
            <a:off x="2895600" y="3962400"/>
            <a:ext cx="1981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6779" name="Rectangle 11"/>
          <p:cNvSpPr>
            <a:spLocks noChangeArrowheads="1"/>
          </p:cNvSpPr>
          <p:nvPr/>
        </p:nvSpPr>
        <p:spPr bwMode="auto">
          <a:xfrm>
            <a:off x="0" y="3962400"/>
            <a:ext cx="28194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4953000" y="3962400"/>
            <a:ext cx="1347788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3" grpId="0" animBg="1"/>
      <p:bldP spid="416774" grpId="0" animBg="1"/>
      <p:bldP spid="416775" grpId="0" animBg="1"/>
      <p:bldP spid="416776" grpId="0" animBg="1"/>
      <p:bldP spid="416777" grpId="0" animBg="1"/>
      <p:bldP spid="416778" grpId="0" animBg="1"/>
      <p:bldP spid="416779" grpId="0" animBg="1"/>
      <p:bldP spid="4167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charset="0"/>
              </a:rPr>
              <a:t>33</a:t>
            </a:r>
          </a:p>
        </p:txBody>
      </p:sp>
      <p:sp>
        <p:nvSpPr>
          <p:cNvPr id="3778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Example 3 of Z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+X+Z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+Y Form</a:t>
            </a:r>
            <a:endParaRPr lang="en-US" sz="8000" b="1">
              <a:latin typeface="Times" charset="0"/>
            </a:endParaRPr>
          </a:p>
        </p:txBody>
      </p:sp>
      <p:graphicFrame>
        <p:nvGraphicFramePr>
          <p:cNvPr id="377859" name="Object 2"/>
          <p:cNvGraphicFramePr>
            <a:graphicFrameLocks noChangeAspect="1"/>
          </p:cNvGraphicFramePr>
          <p:nvPr/>
        </p:nvGraphicFramePr>
        <p:xfrm>
          <a:off x="533400" y="1652588"/>
          <a:ext cx="8228013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81700" imgH="2565400" progId="Word.Document.8">
                  <p:embed/>
                </p:oleObj>
              </mc:Choice>
              <mc:Fallback>
                <p:oleObj name="Document" r:id="rId3" imgW="5981700" imgH="2565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52588"/>
                        <a:ext cx="8228013" cy="35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6324600" y="2438400"/>
            <a:ext cx="2743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0870" name="Rectangle 6"/>
          <p:cNvSpPr>
            <a:spLocks noChangeArrowheads="1"/>
          </p:cNvSpPr>
          <p:nvPr/>
        </p:nvSpPr>
        <p:spPr bwMode="auto">
          <a:xfrm>
            <a:off x="2895600" y="2438400"/>
            <a:ext cx="1981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0871" name="Rectangle 7"/>
          <p:cNvSpPr>
            <a:spLocks noChangeArrowheads="1"/>
          </p:cNvSpPr>
          <p:nvPr/>
        </p:nvSpPr>
        <p:spPr bwMode="auto">
          <a:xfrm>
            <a:off x="0" y="2438400"/>
            <a:ext cx="2819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0872" name="Rectangle 8"/>
          <p:cNvSpPr>
            <a:spLocks noChangeArrowheads="1"/>
          </p:cNvSpPr>
          <p:nvPr/>
        </p:nvSpPr>
        <p:spPr bwMode="auto">
          <a:xfrm>
            <a:off x="4953000" y="2438400"/>
            <a:ext cx="1419225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6324600" y="4038600"/>
            <a:ext cx="2743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0874" name="Rectangle 10"/>
          <p:cNvSpPr>
            <a:spLocks noChangeArrowheads="1"/>
          </p:cNvSpPr>
          <p:nvPr/>
        </p:nvSpPr>
        <p:spPr bwMode="auto">
          <a:xfrm>
            <a:off x="2895600" y="4038600"/>
            <a:ext cx="1981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0875" name="Rectangle 11"/>
          <p:cNvSpPr>
            <a:spLocks noChangeArrowheads="1"/>
          </p:cNvSpPr>
          <p:nvPr/>
        </p:nvSpPr>
        <p:spPr bwMode="auto">
          <a:xfrm>
            <a:off x="0" y="4038600"/>
            <a:ext cx="2819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0876" name="Rectangle 12"/>
          <p:cNvSpPr>
            <a:spLocks noChangeArrowheads="1"/>
          </p:cNvSpPr>
          <p:nvPr/>
        </p:nvSpPr>
        <p:spPr bwMode="auto">
          <a:xfrm>
            <a:off x="4953000" y="4038600"/>
            <a:ext cx="1419225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0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0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20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0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0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9" grpId="0" animBg="1"/>
      <p:bldP spid="420870" grpId="0" animBg="1"/>
      <p:bldP spid="420871" grpId="0" animBg="1"/>
      <p:bldP spid="420872" grpId="0" animBg="1"/>
      <p:bldP spid="420873" grpId="0" animBg="1"/>
      <p:bldP spid="420874" grpId="0" animBg="1"/>
      <p:bldP spid="420875" grpId="0" animBg="1"/>
      <p:bldP spid="4208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charset="0"/>
              </a:rPr>
              <a:t>33</a:t>
            </a:r>
          </a:p>
        </p:txBody>
      </p:sp>
      <p:sp>
        <p:nvSpPr>
          <p:cNvPr id="3799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Checking Z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+X+Z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+Y Form</a:t>
            </a:r>
            <a:endParaRPr lang="en-US" sz="8000" b="1">
              <a:latin typeface="Times" charset="0"/>
            </a:endParaRPr>
          </a:p>
        </p:txBody>
      </p:sp>
      <p:graphicFrame>
        <p:nvGraphicFramePr>
          <p:cNvPr id="379907" name="Object 2"/>
          <p:cNvGraphicFramePr>
            <a:graphicFrameLocks noChangeAspect="1"/>
          </p:cNvGraphicFramePr>
          <p:nvPr/>
        </p:nvGraphicFramePr>
        <p:xfrm>
          <a:off x="534988" y="1365250"/>
          <a:ext cx="8228012" cy="516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81700" imgH="3746500" progId="Word.Document.8">
                  <p:embed/>
                </p:oleObj>
              </mc:Choice>
              <mc:Fallback>
                <p:oleObj name="Document" r:id="rId3" imgW="5981700" imgH="37465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1365250"/>
                        <a:ext cx="8228012" cy="516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73" name="Line 13"/>
          <p:cNvSpPr>
            <a:spLocks noChangeShapeType="1"/>
          </p:cNvSpPr>
          <p:nvPr/>
        </p:nvSpPr>
        <p:spPr bwMode="auto">
          <a:xfrm flipV="1">
            <a:off x="457200" y="3276600"/>
            <a:ext cx="19050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4" name="Line 14"/>
          <p:cNvSpPr>
            <a:spLocks noChangeShapeType="1"/>
          </p:cNvSpPr>
          <p:nvPr/>
        </p:nvSpPr>
        <p:spPr bwMode="auto">
          <a:xfrm>
            <a:off x="4953000" y="3276600"/>
            <a:ext cx="381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5" name="Line 15"/>
          <p:cNvSpPr>
            <a:spLocks noChangeShapeType="1"/>
          </p:cNvSpPr>
          <p:nvPr/>
        </p:nvSpPr>
        <p:spPr bwMode="auto">
          <a:xfrm flipV="1">
            <a:off x="533400" y="4953000"/>
            <a:ext cx="1981200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6" name="Line 16"/>
          <p:cNvSpPr>
            <a:spLocks noChangeShapeType="1"/>
          </p:cNvSpPr>
          <p:nvPr/>
        </p:nvSpPr>
        <p:spPr bwMode="auto">
          <a:xfrm>
            <a:off x="4876800" y="4953000"/>
            <a:ext cx="457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7" name="Line 17"/>
          <p:cNvSpPr>
            <a:spLocks noChangeShapeType="1"/>
          </p:cNvSpPr>
          <p:nvPr/>
        </p:nvSpPr>
        <p:spPr bwMode="auto">
          <a:xfrm>
            <a:off x="533400" y="3200400"/>
            <a:ext cx="1981200" cy="1143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8" name="Line 18"/>
          <p:cNvSpPr>
            <a:spLocks noChangeShapeType="1"/>
          </p:cNvSpPr>
          <p:nvPr/>
        </p:nvSpPr>
        <p:spPr bwMode="auto">
          <a:xfrm>
            <a:off x="762000" y="4724400"/>
            <a:ext cx="15240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2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2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2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2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2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73" grpId="0" animBg="1"/>
      <p:bldP spid="424974" grpId="0" animBg="1"/>
      <p:bldP spid="424975" grpId="0" animBg="1"/>
      <p:bldP spid="424976" grpId="0" animBg="1"/>
      <p:bldP spid="424977" grpId="0" animBg="1"/>
      <p:bldP spid="4249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charset="0"/>
              </a:rPr>
              <a:t>33</a:t>
            </a:r>
          </a:p>
        </p:txBody>
      </p:sp>
      <p:sp>
        <p:nvSpPr>
          <p:cNvPr id="3819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Checking Z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+X+Z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+Y Form</a:t>
            </a:r>
            <a:endParaRPr lang="en-US" sz="8000" b="1">
              <a:latin typeface="Times" charset="0"/>
            </a:endParaRPr>
          </a:p>
        </p:txBody>
      </p:sp>
      <p:graphicFrame>
        <p:nvGraphicFramePr>
          <p:cNvPr id="381955" name="Object 2"/>
          <p:cNvGraphicFramePr>
            <a:graphicFrameLocks noChangeAspect="1"/>
          </p:cNvGraphicFramePr>
          <p:nvPr/>
        </p:nvGraphicFramePr>
        <p:xfrm>
          <a:off x="533400" y="1652588"/>
          <a:ext cx="8228013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81700" imgH="2565400" progId="Word.Document.8">
                  <p:embed/>
                </p:oleObj>
              </mc:Choice>
              <mc:Fallback>
                <p:oleObj name="Document" r:id="rId3" imgW="5981700" imgH="2565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52588"/>
                        <a:ext cx="8228013" cy="35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25" name="Line 13"/>
          <p:cNvSpPr>
            <a:spLocks noChangeShapeType="1"/>
          </p:cNvSpPr>
          <p:nvPr/>
        </p:nvSpPr>
        <p:spPr bwMode="auto">
          <a:xfrm>
            <a:off x="228600" y="2667000"/>
            <a:ext cx="2133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26" name="Line 14"/>
          <p:cNvSpPr>
            <a:spLocks noChangeShapeType="1"/>
          </p:cNvSpPr>
          <p:nvPr/>
        </p:nvSpPr>
        <p:spPr bwMode="auto">
          <a:xfrm>
            <a:off x="4648200" y="2667000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27" name="Line 15"/>
          <p:cNvSpPr>
            <a:spLocks noChangeShapeType="1"/>
          </p:cNvSpPr>
          <p:nvPr/>
        </p:nvSpPr>
        <p:spPr bwMode="auto">
          <a:xfrm>
            <a:off x="381000" y="4343400"/>
            <a:ext cx="2133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28" name="Line 16"/>
          <p:cNvSpPr>
            <a:spLocks noChangeShapeType="1"/>
          </p:cNvSpPr>
          <p:nvPr/>
        </p:nvSpPr>
        <p:spPr bwMode="auto">
          <a:xfrm>
            <a:off x="4724400" y="43434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5" grpId="0" animBg="1"/>
      <p:bldP spid="422926" grpId="0" animBg="1"/>
      <p:bldP spid="422927" grpId="0" animBg="1"/>
      <p:bldP spid="4229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1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charset="0"/>
              </a:rPr>
              <a:t>34</a:t>
            </a:r>
          </a:p>
        </p:txBody>
      </p:sp>
      <p:sp>
        <p:nvSpPr>
          <p:cNvPr id="3840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Arial" charset="0"/>
              </a:rPr>
              <a:t>Homiletical Questions &amp; Qualifiers</a:t>
            </a:r>
            <a:endParaRPr lang="en-US" sz="3600" b="1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384003" name="Object 2"/>
          <p:cNvGraphicFramePr>
            <a:graphicFrameLocks noChangeAspect="1"/>
          </p:cNvGraphicFramePr>
          <p:nvPr/>
        </p:nvGraphicFramePr>
        <p:xfrm>
          <a:off x="1524000" y="1244600"/>
          <a:ext cx="7415213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13400" imgH="1282700" progId="Word.Document.8">
                  <p:embed/>
                </p:oleObj>
              </mc:Choice>
              <mc:Fallback>
                <p:oleObj name="Document" r:id="rId3" imgW="5613400" imgH="12827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44600"/>
                        <a:ext cx="7415213" cy="176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04" name="WordArt 9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76200" y="10668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Who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charset="0"/>
              </a:rPr>
              <a:t>34</a:t>
            </a:r>
          </a:p>
        </p:txBody>
      </p:sp>
      <p:sp>
        <p:nvSpPr>
          <p:cNvPr id="38605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Arial" charset="0"/>
              </a:rPr>
              <a:t>Homiletical Questions &amp; Qualifiers</a:t>
            </a:r>
            <a:endParaRPr lang="en-US" sz="3600" b="1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386051" name="Object 2"/>
          <p:cNvGraphicFramePr>
            <a:graphicFrameLocks noChangeAspect="1"/>
          </p:cNvGraphicFramePr>
          <p:nvPr/>
        </p:nvGraphicFramePr>
        <p:xfrm>
          <a:off x="1576388" y="933450"/>
          <a:ext cx="7415212" cy="612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13400" imgH="4445000" progId="Word.Document.8">
                  <p:embed/>
                </p:oleObj>
              </mc:Choice>
              <mc:Fallback>
                <p:oleObj name="Document" r:id="rId3" imgW="5613400" imgH="4445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933450"/>
                        <a:ext cx="7415212" cy="612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2" name="WordArt 5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76200" y="10668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What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charset="0"/>
              </a:rPr>
              <a:t>34</a:t>
            </a:r>
          </a:p>
        </p:txBody>
      </p:sp>
      <p:sp>
        <p:nvSpPr>
          <p:cNvPr id="388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Arial" charset="0"/>
              </a:rPr>
              <a:t>Homiletical Questions &amp; Qualifiers</a:t>
            </a:r>
            <a:endParaRPr lang="en-US" sz="3600" b="1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388099" name="Object 2"/>
          <p:cNvGraphicFramePr>
            <a:graphicFrameLocks noChangeAspect="1"/>
          </p:cNvGraphicFramePr>
          <p:nvPr/>
        </p:nvGraphicFramePr>
        <p:xfrm>
          <a:off x="1524000" y="1244600"/>
          <a:ext cx="7415213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13400" imgH="1282700" progId="Word.Document.8">
                  <p:embed/>
                </p:oleObj>
              </mc:Choice>
              <mc:Fallback>
                <p:oleObj name="Document" r:id="rId3" imgW="5613400" imgH="12827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44600"/>
                        <a:ext cx="7415213" cy="176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5" name="WordArt 5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76200" y="10668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Where</a:t>
            </a:r>
          </a:p>
        </p:txBody>
      </p:sp>
      <p:sp>
        <p:nvSpPr>
          <p:cNvPr id="445446" name="WordArt 6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0" y="19812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When</a:t>
            </a:r>
          </a:p>
        </p:txBody>
      </p:sp>
      <p:sp>
        <p:nvSpPr>
          <p:cNvPr id="445447" name="WordArt 7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0" y="30480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Why</a:t>
            </a:r>
          </a:p>
        </p:txBody>
      </p:sp>
      <p:sp>
        <p:nvSpPr>
          <p:cNvPr id="445448" name="WordArt 8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0" y="39624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How</a:t>
            </a:r>
          </a:p>
        </p:txBody>
      </p:sp>
      <p:sp>
        <p:nvSpPr>
          <p:cNvPr id="445449" name="WordArt 9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-180975" y="3740150"/>
            <a:ext cx="5211763" cy="21145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Under what condition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454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454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45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454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454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454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4454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4454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 animBg="1"/>
      <p:bldP spid="445446" grpId="0" animBg="1"/>
      <p:bldP spid="445447" grpId="0" animBg="1"/>
      <p:bldP spid="445448" grpId="0" animBg="1"/>
      <p:bldP spid="4454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5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179388" y="1981200"/>
            <a:ext cx="8943975" cy="4832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FFFFFF"/>
                </a:solidFill>
                <a:cs typeface="Arial" charset="0"/>
              </a:rPr>
              <a:t>Look for key connectives in the text (e.g., </a:t>
            </a:r>
            <a:r>
              <a:rPr lang="ja-JP" altLang="en-US" sz="2800" b="1">
                <a:solidFill>
                  <a:srgbClr val="FFFFFF"/>
                </a:solidFill>
                <a:cs typeface="Arial" charset="0"/>
              </a:rPr>
              <a:t>“</a:t>
            </a:r>
            <a:r>
              <a:rPr lang="en-US" altLang="ja-JP" sz="2800" b="1">
                <a:solidFill>
                  <a:srgbClr val="FFFFFF"/>
                </a:solidFill>
                <a:cs typeface="Arial" charset="0"/>
              </a:rPr>
              <a:t>and,</a:t>
            </a:r>
            <a:r>
              <a:rPr lang="ja-JP" altLang="en-US" sz="2800" b="1">
                <a:solidFill>
                  <a:srgbClr val="FFFFFF"/>
                </a:solidFill>
                <a:cs typeface="Arial" charset="0"/>
              </a:rPr>
              <a:t>”</a:t>
            </a:r>
            <a:r>
              <a:rPr lang="en-US" altLang="ja-JP" sz="2800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ja-JP" altLang="en-US" sz="2800" b="1">
                <a:solidFill>
                  <a:srgbClr val="FFFFFF"/>
                </a:solidFill>
                <a:cs typeface="Arial" charset="0"/>
              </a:rPr>
              <a:t>“</a:t>
            </a:r>
            <a:r>
              <a:rPr lang="en-US" altLang="ja-JP" sz="2800" b="1">
                <a:solidFill>
                  <a:srgbClr val="FFFFFF"/>
                </a:solidFill>
                <a:cs typeface="Arial" charset="0"/>
              </a:rPr>
              <a:t>but,</a:t>
            </a:r>
            <a:r>
              <a:rPr lang="ja-JP" altLang="en-US" sz="2800" b="1">
                <a:solidFill>
                  <a:srgbClr val="FFFFFF"/>
                </a:solidFill>
                <a:cs typeface="Arial" charset="0"/>
              </a:rPr>
              <a:t>”</a:t>
            </a:r>
            <a:r>
              <a:rPr lang="en-US" altLang="ja-JP" sz="2800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ja-JP" altLang="en-US" sz="2800" b="1">
                <a:solidFill>
                  <a:srgbClr val="FFFFFF"/>
                </a:solidFill>
                <a:cs typeface="Arial" charset="0"/>
              </a:rPr>
              <a:t>“</a:t>
            </a:r>
            <a:r>
              <a:rPr lang="en-US" altLang="ja-JP" sz="2800" b="1">
                <a:solidFill>
                  <a:srgbClr val="FFFFFF"/>
                </a:solidFill>
                <a:cs typeface="Arial" charset="0"/>
              </a:rPr>
              <a:t>so that,</a:t>
            </a:r>
            <a:r>
              <a:rPr lang="ja-JP" altLang="en-US" sz="2800" b="1">
                <a:solidFill>
                  <a:srgbClr val="FFFFFF"/>
                </a:solidFill>
                <a:cs typeface="Arial" charset="0"/>
              </a:rPr>
              <a:t>”</a:t>
            </a:r>
            <a:r>
              <a:rPr lang="en-US" altLang="ja-JP" sz="2800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ja-JP" altLang="en-US" sz="2800" b="1">
                <a:solidFill>
                  <a:srgbClr val="FFFFFF"/>
                </a:solidFill>
                <a:cs typeface="Arial" charset="0"/>
              </a:rPr>
              <a:t>“</a:t>
            </a:r>
            <a:r>
              <a:rPr lang="en-US" altLang="ja-JP" sz="2800" b="1">
                <a:solidFill>
                  <a:srgbClr val="FFFFFF"/>
                </a:solidFill>
                <a:cs typeface="Arial" charset="0"/>
              </a:rPr>
              <a:t>because,</a:t>
            </a:r>
            <a:r>
              <a:rPr lang="ja-JP" altLang="en-US" sz="2800" b="1">
                <a:solidFill>
                  <a:srgbClr val="FFFFFF"/>
                </a:solidFill>
                <a:cs typeface="Arial" charset="0"/>
              </a:rPr>
              <a:t>”</a:t>
            </a:r>
            <a:r>
              <a:rPr lang="en-US" altLang="ja-JP" sz="2800" b="1">
                <a:solidFill>
                  <a:srgbClr val="FFFFFF"/>
                </a:solidFill>
                <a:cs typeface="Arial" charset="0"/>
              </a:rPr>
              <a:t> etc.).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FFFFFF"/>
                </a:solidFill>
                <a:cs typeface="Arial" charset="0"/>
              </a:rPr>
              <a:t>Match them with the right Z</a:t>
            </a:r>
            <a:r>
              <a:rPr lang="en-US" sz="2800" b="1" baseline="-25000">
                <a:solidFill>
                  <a:srgbClr val="FFFFFF"/>
                </a:solidFill>
                <a:cs typeface="Arial" charset="0"/>
              </a:rPr>
              <a:t>1</a:t>
            </a:r>
            <a:r>
              <a:rPr lang="en-US" sz="2800" b="1">
                <a:solidFill>
                  <a:srgbClr val="FFFFFF"/>
                </a:solidFill>
                <a:cs typeface="Arial" charset="0"/>
              </a:rPr>
              <a:t> and Z</a:t>
            </a:r>
            <a:r>
              <a:rPr lang="en-US" sz="2800" b="1" baseline="-25000">
                <a:solidFill>
                  <a:srgbClr val="FFFFFF"/>
                </a:solidFill>
                <a:cs typeface="Arial" charset="0"/>
              </a:rPr>
              <a:t>2</a:t>
            </a:r>
            <a:r>
              <a:rPr lang="en-US" sz="2800" b="1">
                <a:solidFill>
                  <a:srgbClr val="FFFFFF"/>
                </a:solidFill>
                <a:cs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FFFFFF"/>
                </a:solidFill>
                <a:cs typeface="Arial" charset="0"/>
              </a:rPr>
              <a:t>Use them in a EI that translates figures of speech.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2800" b="1">
                <a:solidFill>
                  <a:srgbClr val="FFFFFF"/>
                </a:solidFill>
                <a:cs typeface="Arial" charset="0"/>
              </a:rPr>
              <a:t>“</a:t>
            </a:r>
            <a:r>
              <a:rPr lang="en-US" altLang="ja-JP" sz="2800" b="1">
                <a:solidFill>
                  <a:srgbClr val="FFFFFF"/>
                </a:solidFill>
                <a:cs typeface="Arial" charset="0"/>
              </a:rPr>
              <a:t>Put on the full armor of God </a:t>
            </a:r>
            <a:r>
              <a:rPr lang="en-US" altLang="ja-JP" sz="2800" b="1">
                <a:solidFill>
                  <a:srgbClr val="FFFF00"/>
                </a:solidFill>
                <a:cs typeface="Arial" charset="0"/>
              </a:rPr>
              <a:t>so that</a:t>
            </a:r>
            <a:r>
              <a:rPr lang="en-US" altLang="ja-JP" sz="2800" b="1">
                <a:solidFill>
                  <a:srgbClr val="FFFFFF"/>
                </a:solidFill>
                <a:cs typeface="Arial" charset="0"/>
              </a:rPr>
              <a:t> you can take your stand against the devil's schemes.</a:t>
            </a:r>
            <a:r>
              <a:rPr lang="ja-JP" altLang="en-US" sz="2800" b="1">
                <a:solidFill>
                  <a:srgbClr val="FFFFFF"/>
                </a:solidFill>
                <a:cs typeface="Arial" charset="0"/>
              </a:rPr>
              <a:t>”</a:t>
            </a:r>
            <a:r>
              <a:rPr lang="en-US" altLang="ja-JP" sz="2800" b="1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2800" b="1">
                <a:solidFill>
                  <a:srgbClr val="FFFFFF"/>
                </a:solidFill>
                <a:cs typeface="Arial" charset="0"/>
              </a:rPr>
              <a:t>“</a:t>
            </a:r>
            <a:r>
              <a:rPr lang="en-US" altLang="ja-JP" sz="2800" b="1">
                <a:solidFill>
                  <a:srgbClr val="FFFF00"/>
                </a:solidFill>
                <a:cs typeface="Arial" charset="0"/>
              </a:rPr>
              <a:t>The purpose</a:t>
            </a:r>
            <a:r>
              <a:rPr lang="en-US" altLang="ja-JP" sz="2800" b="1">
                <a:solidFill>
                  <a:srgbClr val="FFFFFF"/>
                </a:solidFill>
                <a:cs typeface="Arial" charset="0"/>
              </a:rPr>
              <a:t> for consistent spiritual disciplines </a:t>
            </a:r>
            <a:r>
              <a:rPr lang="en-US" altLang="ja-JP" sz="2800" b="1">
                <a:solidFill>
                  <a:srgbClr val="FFFF00"/>
                </a:solidFill>
                <a:cs typeface="Arial" charset="0"/>
              </a:rPr>
              <a:t>is so that</a:t>
            </a:r>
            <a:r>
              <a:rPr lang="en-US" altLang="ja-JP" sz="2800" b="1">
                <a:solidFill>
                  <a:srgbClr val="FFFFFF"/>
                </a:solidFill>
                <a:cs typeface="Arial" charset="0"/>
              </a:rPr>
              <a:t> we can defend ourselves against Satan's attacks.</a:t>
            </a:r>
            <a:r>
              <a:rPr lang="ja-JP" altLang="en-US" sz="2800" b="1">
                <a:solidFill>
                  <a:srgbClr val="FFFFFF"/>
                </a:solidFill>
                <a:cs typeface="Arial" charset="0"/>
              </a:rPr>
              <a:t>”</a:t>
            </a:r>
            <a:endParaRPr lang="en-US" sz="28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0147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FFF"/>
                </a:solidFill>
                <a:latin typeface="Arial" charset="0"/>
                <a:cs typeface="Arial" charset="0"/>
              </a:rPr>
              <a:t>34</a:t>
            </a:r>
          </a:p>
        </p:txBody>
      </p:sp>
      <p:sp>
        <p:nvSpPr>
          <p:cNvPr id="39014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7924800" cy="13716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Arial" charset="0"/>
                <a:cs typeface="Arial" charset="0"/>
              </a:rPr>
              <a:t>How do you know which qualifier to use?</a:t>
            </a:r>
            <a:endParaRPr lang="en-US" sz="4000">
              <a:latin typeface="Arial" charset="0"/>
              <a:cs typeface="Arial" charset="0"/>
            </a:endParaRPr>
          </a:p>
        </p:txBody>
      </p:sp>
      <p:sp>
        <p:nvSpPr>
          <p:cNvPr id="390149" name="Rectangle 1"/>
          <p:cNvSpPr>
            <a:spLocks noChangeArrowheads="1"/>
          </p:cNvSpPr>
          <p:nvPr/>
        </p:nvSpPr>
        <p:spPr bwMode="auto">
          <a:xfrm>
            <a:off x="323850" y="4221163"/>
            <a:ext cx="8351838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82296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  <a:ea typeface="MS PGothic" charset="0"/>
                <a:cs typeface="Arial" charset="0"/>
              </a:rPr>
              <a:t>The </a:t>
            </a:r>
            <a:r>
              <a:rPr lang="en-US" sz="2800" i="1">
                <a:latin typeface="Arial" charset="0"/>
                <a:ea typeface="MS PGothic" charset="0"/>
                <a:cs typeface="Arial" charset="0"/>
              </a:rPr>
              <a:t>Preparing Expository Sermons</a:t>
            </a:r>
            <a:r>
              <a:rPr lang="en-US" sz="2800">
                <a:latin typeface="Arial" charset="0"/>
                <a:ea typeface="MS PGothic" charset="0"/>
                <a:cs typeface="Arial" charset="0"/>
              </a:rPr>
              <a:t> Process</a:t>
            </a:r>
          </a:p>
        </p:txBody>
      </p:sp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137668" name="Rectangle 4"/>
          <p:cNvSpPr>
            <a:spLocks noChangeArrowheads="1"/>
          </p:cNvSpPr>
          <p:nvPr/>
        </p:nvSpPr>
        <p:spPr bwMode="auto">
          <a:xfrm>
            <a:off x="868363" y="1447800"/>
            <a:ext cx="7513637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Based on Ramesh Richard</a:t>
            </a:r>
            <a:r>
              <a:rPr lang="fr-FR" altLang="ja-JP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'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s text, </a:t>
            </a:r>
            <a:r>
              <a:rPr lang="en-US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Preparing Expository Sermons</a:t>
            </a:r>
          </a:p>
        </p:txBody>
      </p:sp>
      <p:sp>
        <p:nvSpPr>
          <p:cNvPr id="1137669" name="Rectangle 5"/>
          <p:cNvSpPr>
            <a:spLocks noChangeArrowheads="1"/>
          </p:cNvSpPr>
          <p:nvPr/>
        </p:nvSpPr>
        <p:spPr bwMode="auto">
          <a:xfrm>
            <a:off x="2286000" y="5146675"/>
            <a:ext cx="1041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Study</a:t>
            </a:r>
          </a:p>
        </p:txBody>
      </p:sp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92199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92200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37673" name="Rectangle 9"/>
          <p:cNvSpPr>
            <a:spLocks noChangeArrowheads="1"/>
          </p:cNvSpPr>
          <p:nvPr/>
        </p:nvSpPr>
        <p:spPr bwMode="auto">
          <a:xfrm>
            <a:off x="1995488" y="4419600"/>
            <a:ext cx="155098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Structure</a:t>
            </a:r>
          </a:p>
        </p:txBody>
      </p:sp>
      <p:sp>
        <p:nvSpPr>
          <p:cNvPr id="1137674" name="Rectangle 10"/>
          <p:cNvSpPr>
            <a:spLocks noChangeArrowheads="1"/>
          </p:cNvSpPr>
          <p:nvPr/>
        </p:nvSpPr>
        <p:spPr bwMode="auto">
          <a:xfrm>
            <a:off x="5929313" y="5181600"/>
            <a:ext cx="12096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Preach</a:t>
            </a:r>
          </a:p>
        </p:txBody>
      </p:sp>
      <p:sp>
        <p:nvSpPr>
          <p:cNvPr id="1137675" name="Rectangle 11"/>
          <p:cNvSpPr>
            <a:spLocks noChangeArrowheads="1"/>
          </p:cNvSpPr>
          <p:nvPr/>
        </p:nvSpPr>
        <p:spPr bwMode="auto">
          <a:xfrm>
            <a:off x="5638800" y="4419600"/>
            <a:ext cx="15509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Structure</a:t>
            </a:r>
          </a:p>
        </p:txBody>
      </p:sp>
      <p:sp>
        <p:nvSpPr>
          <p:cNvPr id="392204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37677" name="Rectangle 13"/>
          <p:cNvSpPr>
            <a:spLocks noChangeArrowheads="1"/>
          </p:cNvSpPr>
          <p:nvPr/>
        </p:nvSpPr>
        <p:spPr bwMode="auto">
          <a:xfrm>
            <a:off x="2438400" y="3643313"/>
            <a:ext cx="7985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CPT</a:t>
            </a:r>
          </a:p>
        </p:txBody>
      </p:sp>
      <p:sp>
        <p:nvSpPr>
          <p:cNvPr id="392206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9220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37680" name="Rectangle 16"/>
          <p:cNvSpPr>
            <a:spLocks noChangeArrowheads="1"/>
          </p:cNvSpPr>
          <p:nvPr/>
        </p:nvSpPr>
        <p:spPr bwMode="auto">
          <a:xfrm>
            <a:off x="6005513" y="3643313"/>
            <a:ext cx="815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CPS</a:t>
            </a:r>
          </a:p>
        </p:txBody>
      </p:sp>
      <p:sp>
        <p:nvSpPr>
          <p:cNvPr id="1137681" name="Rectangle 17"/>
          <p:cNvSpPr>
            <a:spLocks noChangeArrowheads="1"/>
          </p:cNvSpPr>
          <p:nvPr/>
        </p:nvSpPr>
        <p:spPr bwMode="auto">
          <a:xfrm>
            <a:off x="3429000" y="2805113"/>
            <a:ext cx="24749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Purpose Bridge</a:t>
            </a:r>
          </a:p>
        </p:txBody>
      </p:sp>
      <p:sp>
        <p:nvSpPr>
          <p:cNvPr id="1137682" name="Rectangle 18"/>
          <p:cNvSpPr>
            <a:spLocks noChangeArrowheads="1"/>
          </p:cNvSpPr>
          <p:nvPr/>
        </p:nvSpPr>
        <p:spPr bwMode="auto">
          <a:xfrm>
            <a:off x="4191000" y="2336800"/>
            <a:ext cx="9017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Brain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7683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Heart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7684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Skeleton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7685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Flesh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92214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92215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92216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92217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92218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92219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37692" name="Rectangle 28"/>
          <p:cNvSpPr>
            <a:spLocks noChangeArrowheads="1"/>
          </p:cNvSpPr>
          <p:nvPr/>
        </p:nvSpPr>
        <p:spPr bwMode="auto">
          <a:xfrm>
            <a:off x="2189163" y="1884363"/>
            <a:ext cx="969962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TEXT</a:t>
            </a:r>
          </a:p>
        </p:txBody>
      </p:sp>
      <p:sp>
        <p:nvSpPr>
          <p:cNvPr id="1137693" name="Rectangle 29"/>
          <p:cNvSpPr>
            <a:spLocks noChangeArrowheads="1"/>
          </p:cNvSpPr>
          <p:nvPr/>
        </p:nvSpPr>
        <p:spPr bwMode="auto">
          <a:xfrm>
            <a:off x="5770563" y="1884363"/>
            <a:ext cx="1533525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SERMON</a:t>
            </a:r>
          </a:p>
        </p:txBody>
      </p:sp>
      <p:sp>
        <p:nvSpPr>
          <p:cNvPr id="1137694" name="Rectangle 30"/>
          <p:cNvSpPr>
            <a:spLocks noChangeArrowheads="1"/>
          </p:cNvSpPr>
          <p:nvPr/>
        </p:nvSpPr>
        <p:spPr bwMode="auto">
          <a:xfrm>
            <a:off x="519113" y="5486400"/>
            <a:ext cx="14017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1 Choose Text</a:t>
            </a:r>
          </a:p>
        </p:txBody>
      </p:sp>
      <p:sp>
        <p:nvSpPr>
          <p:cNvPr id="1137695" name="Rectangle 31"/>
          <p:cNvSpPr>
            <a:spLocks noChangeArrowheads="1"/>
          </p:cNvSpPr>
          <p:nvPr/>
        </p:nvSpPr>
        <p:spPr bwMode="auto">
          <a:xfrm>
            <a:off x="519113" y="5181600"/>
            <a:ext cx="14144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2 Analyze Text</a:t>
            </a:r>
          </a:p>
        </p:txBody>
      </p:sp>
      <p:sp>
        <p:nvSpPr>
          <p:cNvPr id="1137696" name="Rectangle 32"/>
          <p:cNvSpPr>
            <a:spLocks noChangeArrowheads="1"/>
          </p:cNvSpPr>
          <p:nvPr/>
        </p:nvSpPr>
        <p:spPr bwMode="auto">
          <a:xfrm>
            <a:off x="595313" y="4443413"/>
            <a:ext cx="13700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3.1 Exegetical 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      Outline</a:t>
            </a:r>
          </a:p>
        </p:txBody>
      </p:sp>
      <p:sp>
        <p:nvSpPr>
          <p:cNvPr id="1137697" name="Rectangle 33"/>
          <p:cNvSpPr>
            <a:spLocks noChangeArrowheads="1"/>
          </p:cNvSpPr>
          <p:nvPr/>
        </p:nvSpPr>
        <p:spPr bwMode="auto">
          <a:xfrm>
            <a:off x="671513" y="3757613"/>
            <a:ext cx="17859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3.2 Exegetical Idea</a:t>
            </a:r>
          </a:p>
        </p:txBody>
      </p:sp>
      <p:sp>
        <p:nvSpPr>
          <p:cNvPr id="1137698" name="Rectangle 34"/>
          <p:cNvSpPr>
            <a:spLocks noChangeArrowheads="1"/>
          </p:cNvSpPr>
          <p:nvPr/>
        </p:nvSpPr>
        <p:spPr bwMode="auto">
          <a:xfrm>
            <a:off x="1281113" y="2690813"/>
            <a:ext cx="1609725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4   The Three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   Developmental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    Questions</a:t>
            </a:r>
          </a:p>
        </p:txBody>
      </p:sp>
      <p:sp>
        <p:nvSpPr>
          <p:cNvPr id="1137699" name="Rectangle 35"/>
          <p:cNvSpPr>
            <a:spLocks noChangeArrowheads="1"/>
          </p:cNvSpPr>
          <p:nvPr/>
        </p:nvSpPr>
        <p:spPr bwMode="auto">
          <a:xfrm>
            <a:off x="3338513" y="2157413"/>
            <a:ext cx="26479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5 Desired Listener Response</a:t>
            </a:r>
          </a:p>
        </p:txBody>
      </p:sp>
      <p:sp>
        <p:nvSpPr>
          <p:cNvPr id="1137700" name="Rectangle 36"/>
          <p:cNvSpPr>
            <a:spLocks noChangeArrowheads="1"/>
          </p:cNvSpPr>
          <p:nvPr/>
        </p:nvSpPr>
        <p:spPr bwMode="auto">
          <a:xfrm>
            <a:off x="6843713" y="3757613"/>
            <a:ext cx="17002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6 Homiletical Idea</a:t>
            </a:r>
          </a:p>
        </p:txBody>
      </p:sp>
      <p:sp>
        <p:nvSpPr>
          <p:cNvPr id="1137701" name="Rectangle 37"/>
          <p:cNvSpPr>
            <a:spLocks noChangeArrowheads="1"/>
          </p:cNvSpPr>
          <p:nvPr/>
        </p:nvSpPr>
        <p:spPr bwMode="auto">
          <a:xfrm>
            <a:off x="7339013" y="4191000"/>
            <a:ext cx="1290637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7 Homiletical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   Outline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8 Clarity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9 Intro/Concl</a:t>
            </a:r>
          </a:p>
        </p:txBody>
      </p:sp>
      <p:sp>
        <p:nvSpPr>
          <p:cNvPr id="1137702" name="Rectangle 38"/>
          <p:cNvSpPr>
            <a:spLocks noChangeArrowheads="1"/>
          </p:cNvSpPr>
          <p:nvPr/>
        </p:nvSpPr>
        <p:spPr bwMode="auto">
          <a:xfrm>
            <a:off x="7377113" y="5281613"/>
            <a:ext cx="1030287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10 MSS &amp;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     Preach</a:t>
            </a:r>
          </a:p>
        </p:txBody>
      </p:sp>
      <p:sp>
        <p:nvSpPr>
          <p:cNvPr id="1137703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White text shows 10 steps adapted from Haddon Robinson, </a:t>
            </a: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Biblical Preaching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 (notes, 105)</a:t>
            </a:r>
          </a:p>
        </p:txBody>
      </p:sp>
      <p:sp>
        <p:nvSpPr>
          <p:cNvPr id="392232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latin typeface="Arial" charset="0"/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latin typeface="Arial" charset="0"/>
              <a:cs typeface="Arial" charset="0"/>
            </a:endParaRPr>
          </a:p>
        </p:txBody>
      </p:sp>
      <p:sp>
        <p:nvSpPr>
          <p:cNvPr id="1137705" name="Oval 41"/>
          <p:cNvSpPr>
            <a:spLocks noChangeArrowheads="1"/>
          </p:cNvSpPr>
          <p:nvPr/>
        </p:nvSpPr>
        <p:spPr bwMode="auto">
          <a:xfrm rot="9474">
            <a:off x="1600200" y="2424113"/>
            <a:ext cx="6019800" cy="1917700"/>
          </a:xfrm>
          <a:prstGeom prst="ellipse">
            <a:avLst/>
          </a:prstGeom>
          <a:noFill/>
          <a:ln w="76200">
            <a:solidFill>
              <a:srgbClr val="FF050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7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5" name="Picture 2" descr="Sh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28194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00"/>
                </a:solidFill>
                <a:latin typeface="Arial"/>
                <a:cs typeface="Arial"/>
              </a:rPr>
              <a:t>Definitions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429000" y="849313"/>
            <a:ext cx="2895600" cy="47894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ja-JP" sz="2800" b="1" dirty="0">
                <a:solidFill>
                  <a:srgbClr val="000000"/>
                </a:solidFill>
                <a:cs typeface="Arial" charset="0"/>
              </a:rPr>
              <a:t>"Expository preaching explains a </a:t>
            </a:r>
            <a:r>
              <a:rPr lang="en-US" altLang="ja-JP" sz="2800" b="1" u="sng" dirty="0">
                <a:solidFill>
                  <a:srgbClr val="000000"/>
                </a:solidFill>
                <a:cs typeface="Arial" charset="0"/>
              </a:rPr>
              <a:t>passage</a:t>
            </a:r>
            <a:r>
              <a:rPr lang="en-US" altLang="ja-JP" sz="2800" b="1" dirty="0">
                <a:solidFill>
                  <a:srgbClr val="000000"/>
                </a:solidFill>
                <a:cs typeface="Arial" charset="0"/>
              </a:rPr>
              <a:t> in such a way to lead the congregation to a true and practical </a:t>
            </a:r>
            <a:r>
              <a:rPr lang="en-US" altLang="ja-JP" sz="2800" b="1" u="sng" dirty="0">
                <a:solidFill>
                  <a:srgbClr val="000000"/>
                </a:solidFill>
                <a:cs typeface="Arial" charset="0"/>
              </a:rPr>
              <a:t>application</a:t>
            </a:r>
            <a:r>
              <a:rPr lang="en-US" altLang="ja-JP" sz="2800" b="1" dirty="0">
                <a:solidFill>
                  <a:srgbClr val="000000"/>
                </a:solidFill>
                <a:cs typeface="Arial" charset="0"/>
              </a:rPr>
              <a:t> of that passage"</a:t>
            </a:r>
            <a:endParaRPr lang="en-US" sz="2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918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458200" cy="6858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What Makes a Sermon Expository?</a:t>
            </a:r>
            <a:endParaRPr lang="en-US" dirty="0">
              <a:latin typeface="Arial" charset="0"/>
              <a:ea typeface="Osaka" charset="0"/>
              <a:cs typeface="Arial" charset="0"/>
            </a:endParaRPr>
          </a:p>
        </p:txBody>
      </p:sp>
      <p:sp>
        <p:nvSpPr>
          <p:cNvPr id="349189" name="Text Box 7"/>
          <p:cNvSpPr txBox="1">
            <a:spLocks noChangeArrowheads="1"/>
          </p:cNvSpPr>
          <p:nvPr/>
        </p:nvSpPr>
        <p:spPr bwMode="auto">
          <a:xfrm>
            <a:off x="6172200" y="5791200"/>
            <a:ext cx="266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t>Walter Liefeld, </a:t>
            </a:r>
            <a:b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i="1">
                <a:solidFill>
                  <a:srgbClr val="FFFFFF"/>
                </a:solidFill>
                <a:latin typeface="Arial" charset="0"/>
                <a:cs typeface="Arial" charset="0"/>
              </a:rPr>
              <a:t>NT Exposition</a:t>
            </a:r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t>, 6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7335" name="Text Box 8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9F9F9"/>
                </a:solidFill>
                <a:latin typeface="Arial" charset="0"/>
                <a:cs typeface="Arial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1" name="Picture 15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3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953000" cy="13716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>
                <a:solidFill>
                  <a:srgbClr val="FFFFFF"/>
                </a:solidFill>
                <a:latin typeface="Arial" charset="0"/>
              </a:rPr>
              <a:t>Definitions Review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28600" y="2170113"/>
            <a:ext cx="891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Step 3: The </a:t>
            </a:r>
            <a:r>
              <a:rPr lang="en-US" sz="2800" b="1" u="sng">
                <a:solidFill>
                  <a:srgbClr val="000000"/>
                </a:solidFill>
                <a:latin typeface="Arial" charset="0"/>
                <a:cs typeface="Arial" charset="0"/>
              </a:rPr>
              <a:t>exegetical idea</a:t>
            </a:r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 (CPT) summarizes the text</a:t>
            </a:r>
            <a:r>
              <a:rPr lang="fr-FR" sz="2800" b="1">
                <a:solidFill>
                  <a:srgbClr val="000000"/>
                </a:solidFill>
                <a:latin typeface="Arial" charset="0"/>
                <a:cs typeface="Arial" charset="0"/>
              </a:rPr>
              <a:t>'</a:t>
            </a:r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s message to the </a:t>
            </a:r>
            <a:r>
              <a:rPr lang="en-US" sz="2800" b="1" i="1">
                <a:solidFill>
                  <a:srgbClr val="000000"/>
                </a:solidFill>
                <a:latin typeface="Arial" charset="0"/>
                <a:cs typeface="Arial" charset="0"/>
              </a:rPr>
              <a:t>biblical</a:t>
            </a:r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 audience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28600" y="3359150"/>
            <a:ext cx="891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Step 4: The </a:t>
            </a:r>
            <a:r>
              <a:rPr lang="en-US" sz="2800" b="1" u="sng">
                <a:solidFill>
                  <a:srgbClr val="000000"/>
                </a:solidFill>
                <a:latin typeface="Arial" charset="0"/>
                <a:cs typeface="Arial" charset="0"/>
              </a:rPr>
              <a:t>sermon</a:t>
            </a:r>
            <a:r>
              <a:rPr lang="fr-FR" altLang="ja-JP" sz="2800" b="1" u="sng">
                <a:solidFill>
                  <a:srgbClr val="000000"/>
                </a:solidFill>
                <a:latin typeface="Arial" charset="0"/>
                <a:cs typeface="Arial" charset="0"/>
              </a:rPr>
              <a:t>'</a:t>
            </a:r>
            <a:r>
              <a:rPr lang="en-US" sz="2800" b="1" u="sng">
                <a:solidFill>
                  <a:srgbClr val="000000"/>
                </a:solidFill>
                <a:latin typeface="Arial" charset="0"/>
                <a:cs typeface="Arial" charset="0"/>
              </a:rPr>
              <a:t>s purpose</a:t>
            </a:r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 (desired listener response) is the behavior change you want in the hearers as a result of your preaching the homiletical idea 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28600" y="54102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Step 5: The </a:t>
            </a:r>
            <a:r>
              <a:rPr lang="en-US" sz="2800" b="1" u="sng">
                <a:solidFill>
                  <a:srgbClr val="000000"/>
                </a:solidFill>
                <a:latin typeface="Arial" charset="0"/>
                <a:cs typeface="Arial" charset="0"/>
              </a:rPr>
              <a:t>homiletical idea</a:t>
            </a:r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 (CPS) summarizes the sermon for the </a:t>
            </a:r>
            <a:r>
              <a:rPr lang="en-US" sz="2800" b="1" i="1">
                <a:solidFill>
                  <a:srgbClr val="000000"/>
                </a:solidFill>
                <a:latin typeface="Arial" charset="0"/>
                <a:cs typeface="Arial" charset="0"/>
              </a:rPr>
              <a:t>modern</a:t>
            </a:r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 audience </a:t>
            </a:r>
          </a:p>
        </p:txBody>
      </p:sp>
      <p:sp>
        <p:nvSpPr>
          <p:cNvPr id="249864" name="Text Box 14"/>
          <p:cNvSpPr txBox="1">
            <a:spLocks noChangeArrowheads="1"/>
          </p:cNvSpPr>
          <p:nvPr/>
        </p:nvSpPr>
        <p:spPr bwMode="auto">
          <a:xfrm>
            <a:off x="8620125" y="0"/>
            <a:ext cx="523875" cy="457200"/>
          </a:xfrm>
          <a:prstGeom prst="rect">
            <a:avLst/>
          </a:prstGeom>
          <a:solidFill>
            <a:srgbClr val="0D0D0D"/>
          </a:solidFill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40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94248" name="Picture 8" descr="reconciliation bridg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0480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6" grpId="0"/>
      <p:bldP spid="419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  <a:effectLst>
            <a:outerShdw blurRad="63500" dist="35921" dir="2700000" algn="ctr" rotWithShape="0">
              <a:srgbClr val="FFFFFF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PerryGothic Regular" charset="0"/>
                <a:cs typeface="ＭＳ Ｐゴシック" charset="0"/>
              </a:rPr>
              <a:t>Sermon Purpose Examples</a:t>
            </a:r>
            <a:endParaRPr lang="en-US">
              <a:latin typeface="PerryGothic Regular" charset="0"/>
              <a:cs typeface="ＭＳ Ｐゴシック" charset="0"/>
            </a:endParaRPr>
          </a:p>
        </p:txBody>
      </p:sp>
      <p:pic>
        <p:nvPicPr>
          <p:cNvPr id="6195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1524000" cy="17399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Know</a:t>
            </a:r>
          </a:p>
          <a:p>
            <a:pPr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Feel</a:t>
            </a:r>
          </a:p>
          <a:p>
            <a:pPr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Do</a:t>
            </a: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2819400" y="1752600"/>
            <a:ext cx="4740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r>
              <a:rPr lang="ja-JP" altLang="en-US" sz="3200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The listeners will…</a:t>
            </a:r>
            <a:r>
              <a:rPr lang="ja-JP" altLang="en-US" sz="3200" b="1">
                <a:solidFill>
                  <a:srgbClr val="000000"/>
                </a:solidFill>
                <a:latin typeface="Arial" charset="0"/>
              </a:rPr>
              <a:t>”</a:t>
            </a: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2971800" y="2438400"/>
            <a:ext cx="5486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 b="1">
                <a:solidFill>
                  <a:srgbClr val="000000"/>
                </a:solidFill>
                <a:latin typeface="Arial" charset="0"/>
              </a:rPr>
              <a:t>•	</a:t>
            </a:r>
            <a:r>
              <a:rPr lang="ja-JP" altLang="en-US" sz="3200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thank and appreciate their mothers for the ministry they have had in their lives</a:t>
            </a:r>
            <a:r>
              <a:rPr lang="ja-JP" altLang="en-US" sz="3200" b="1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 (p. 86)</a:t>
            </a:r>
          </a:p>
          <a:p>
            <a:endParaRPr lang="en-US" sz="3200" b="1">
              <a:solidFill>
                <a:srgbClr val="000000"/>
              </a:solidFill>
              <a:latin typeface="Arial" charset="0"/>
            </a:endParaRPr>
          </a:p>
          <a:p>
            <a:r>
              <a:rPr lang="en-US" sz="3200" b="1">
                <a:solidFill>
                  <a:srgbClr val="000000"/>
                </a:solidFill>
                <a:latin typeface="Arial" charset="0"/>
              </a:rPr>
              <a:t>•	</a:t>
            </a:r>
            <a:r>
              <a:rPr lang="ja-JP" altLang="en-US" sz="3200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gladly do humble tasks for others</a:t>
            </a:r>
            <a:r>
              <a:rPr lang="ja-JP" altLang="en-US" sz="3200" b="1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 (p. 148)</a:t>
            </a:r>
          </a:p>
          <a:p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0887" name="Text Box 10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40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-57150" y="5327650"/>
            <a:ext cx="2590800" cy="1524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charset="0"/>
              <a:buNone/>
            </a:pPr>
            <a:endParaRPr lang="en-US" sz="4600" b="1" baseline="30000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charset="0"/>
              <a:buNone/>
            </a:pPr>
            <a:r>
              <a:rPr lang="en-US" sz="4600" b="1" baseline="30000">
                <a:solidFill>
                  <a:srgbClr val="FFFFFF"/>
                </a:solidFill>
                <a:latin typeface="Arial" charset="0"/>
              </a:rPr>
              <a:t>Desired Listener Response</a:t>
            </a:r>
            <a:endParaRPr lang="en-US" sz="4600" b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6" grpId="0"/>
      <p:bldP spid="619527" grpId="0"/>
      <p:bldP spid="619528" grpId="0" build="p"/>
      <p:bldP spid="6195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915400" cy="1219200"/>
          </a:xfrm>
          <a:effectLst>
            <a:outerShdw blurRad="63500" dist="35921" dir="2700000" algn="ctr" rotWithShape="0">
              <a:srgbClr val="FFFFFF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PerryGothic Regular" charset="0"/>
                <a:cs typeface="ＭＳ Ｐゴシック" charset="0"/>
              </a:rPr>
              <a:t>Sermon Purpose Examples</a:t>
            </a:r>
            <a:endParaRPr lang="en-US">
              <a:latin typeface="PerryGothic Regular" charset="0"/>
              <a:cs typeface="ＭＳ Ｐゴシック" charset="0"/>
            </a:endParaRPr>
          </a:p>
        </p:txBody>
      </p:sp>
      <p:pic>
        <p:nvPicPr>
          <p:cNvPr id="398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8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1524000" cy="17399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Know</a:t>
            </a:r>
          </a:p>
          <a:p>
            <a:pPr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Feel</a:t>
            </a:r>
          </a:p>
          <a:p>
            <a:pPr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Do</a:t>
            </a:r>
          </a:p>
        </p:txBody>
      </p:sp>
      <p:sp>
        <p:nvSpPr>
          <p:cNvPr id="398340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4740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r>
              <a:rPr lang="ja-JP" altLang="en-US" sz="3200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The listeners will…</a:t>
            </a:r>
            <a:r>
              <a:rPr lang="ja-JP" altLang="en-US" sz="3200" b="1">
                <a:solidFill>
                  <a:srgbClr val="000000"/>
                </a:solidFill>
                <a:latin typeface="Arial" charset="0"/>
              </a:rPr>
              <a:t>”</a:t>
            </a: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8341" name="Text Box 7"/>
          <p:cNvSpPr txBox="1">
            <a:spLocks noChangeArrowheads="1"/>
          </p:cNvSpPr>
          <p:nvPr/>
        </p:nvSpPr>
        <p:spPr bwMode="auto">
          <a:xfrm>
            <a:off x="2971800" y="2438400"/>
            <a:ext cx="58483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 b="1">
                <a:solidFill>
                  <a:srgbClr val="000000"/>
                </a:solidFill>
                <a:latin typeface="Arial" charset="0"/>
              </a:rPr>
              <a:t>•	</a:t>
            </a:r>
            <a:r>
              <a:rPr lang="ja-JP" altLang="en-US" sz="3200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see God</a:t>
            </a:r>
            <a:r>
              <a:rPr lang="fr-FR" altLang="ja-JP" sz="3200" b="1">
                <a:solidFill>
                  <a:srgbClr val="000000"/>
                </a:solidFill>
                <a:latin typeface="Arial" charset="0"/>
              </a:rPr>
              <a:t>'</a:t>
            </a: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s priority in missions and commit themselves to be best used in the fulfillment of the Great Commission</a:t>
            </a:r>
            <a:r>
              <a:rPr lang="ja-JP" altLang="en-US" sz="3200" b="1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altLang="ja-JP" sz="3200" b="1">
                <a:solidFill>
                  <a:srgbClr val="000000"/>
                </a:solidFill>
                <a:latin typeface="Arial" charset="0"/>
              </a:rPr>
            </a:b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(p. 156)</a:t>
            </a: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1911" name="Text Box 8"/>
          <p:cNvSpPr txBox="1">
            <a:spLocks noChangeArrowheads="1"/>
          </p:cNvSpPr>
          <p:nvPr/>
        </p:nvSpPr>
        <p:spPr bwMode="auto">
          <a:xfrm>
            <a:off x="8467725" y="1524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40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8343" name="Rectangle 9"/>
          <p:cNvSpPr>
            <a:spLocks noChangeArrowheads="1"/>
          </p:cNvSpPr>
          <p:nvPr/>
        </p:nvSpPr>
        <p:spPr bwMode="auto">
          <a:xfrm>
            <a:off x="0" y="5334000"/>
            <a:ext cx="2590800" cy="1524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charset="0"/>
              <a:buNone/>
            </a:pPr>
            <a:endParaRPr lang="en-US" sz="4600" b="1" baseline="30000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80000"/>
              <a:buFont typeface="Wingdings" charset="0"/>
              <a:buNone/>
            </a:pPr>
            <a:r>
              <a:rPr lang="en-US" sz="4600" b="1" baseline="30000">
                <a:solidFill>
                  <a:srgbClr val="FFFFFF"/>
                </a:solidFill>
                <a:latin typeface="Arial" charset="0"/>
              </a:rPr>
              <a:t>Desired Listener Response</a:t>
            </a:r>
            <a:endParaRPr lang="en-US" sz="4600" b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304800"/>
            <a:ext cx="8915400" cy="1219200"/>
          </a:xfrm>
          <a:effectLst>
            <a:outerShdw blurRad="63500" dist="35921" dir="2700000" algn="ctr" rotWithShape="0">
              <a:srgbClr val="FFFFFF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PerryGothic Regular" charset="0"/>
                <a:cs typeface="ＭＳ Ｐゴシック" charset="0"/>
              </a:rPr>
              <a:t>Sermon Purpose Examples</a:t>
            </a:r>
            <a:endParaRPr lang="en-US">
              <a:latin typeface="PerryGothic Regular" charset="0"/>
              <a:cs typeface="ＭＳ Ｐゴシック" charset="0"/>
            </a:endParaRPr>
          </a:p>
        </p:txBody>
      </p:sp>
      <p:sp>
        <p:nvSpPr>
          <p:cNvPr id="400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334000"/>
            <a:ext cx="2590800" cy="1524000"/>
          </a:xfrm>
          <a:solidFill>
            <a:schemeClr val="tx2"/>
          </a:solidFill>
          <a:ln/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endParaRPr lang="en-US" sz="4600" b="1" baseline="30000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sz="4600" b="1" baseline="30000">
                <a:solidFill>
                  <a:srgbClr val="FFFFFF"/>
                </a:solidFill>
                <a:latin typeface="Arial" charset="0"/>
              </a:rPr>
              <a:t>Desired Listener Response</a:t>
            </a:r>
            <a:endParaRPr lang="en-US" sz="4600" b="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00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1524000" cy="17399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Know</a:t>
            </a:r>
          </a:p>
          <a:p>
            <a:pPr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Feel</a:t>
            </a:r>
          </a:p>
          <a:p>
            <a:pPr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Do</a:t>
            </a:r>
          </a:p>
        </p:txBody>
      </p:sp>
      <p:sp>
        <p:nvSpPr>
          <p:cNvPr id="400389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4740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r>
              <a:rPr lang="ja-JP" altLang="en-US" sz="3200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The listeners will…</a:t>
            </a:r>
            <a:r>
              <a:rPr lang="ja-JP" altLang="en-US" sz="3200" b="1">
                <a:solidFill>
                  <a:srgbClr val="000000"/>
                </a:solidFill>
                <a:latin typeface="Arial" charset="0"/>
              </a:rPr>
              <a:t>”</a:t>
            </a: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0390" name="Text Box 7"/>
          <p:cNvSpPr txBox="1">
            <a:spLocks noChangeArrowheads="1"/>
          </p:cNvSpPr>
          <p:nvPr/>
        </p:nvSpPr>
        <p:spPr bwMode="auto">
          <a:xfrm>
            <a:off x="2971800" y="2438400"/>
            <a:ext cx="57150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 b="1">
                <a:solidFill>
                  <a:srgbClr val="000000"/>
                </a:solidFill>
                <a:latin typeface="Arial" charset="0"/>
              </a:rPr>
              <a:t>•	</a:t>
            </a:r>
            <a:r>
              <a:rPr lang="ja-JP" altLang="en-US" sz="3200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rid themselves of ungodly influences which wreck their own spiritual lives and eventually that of the church</a:t>
            </a:r>
            <a:r>
              <a:rPr lang="ja-JP" altLang="en-US" sz="3200" b="1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altLang="ja-JP" sz="3200" b="1">
                <a:solidFill>
                  <a:srgbClr val="000000"/>
                </a:solidFill>
                <a:latin typeface="Arial" charset="0"/>
              </a:rPr>
              <a:t> (p. 170)</a:t>
            </a:r>
          </a:p>
          <a:p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2936" name="Text Box 8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40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3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rgbClr val="FFFFFF"/>
                </a:solidFill>
              </a:rPr>
              <a:t>Passage</a:t>
            </a:r>
            <a:endParaRPr lang="en-US" sz="3200" b="1" i="1" u="sng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457200"/>
            <a:ext cx="94488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cs typeface="ＭＳ Ｐゴシック" charset="0"/>
              </a:rPr>
              <a:t>Contrasting the Ideas</a:t>
            </a:r>
            <a:endParaRPr lang="en-US">
              <a:cs typeface="ＭＳ Ｐゴシック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rgbClr val="FFFFFF"/>
                </a:solidFill>
              </a:rPr>
              <a:t>Sermon</a:t>
            </a:r>
            <a:endParaRPr lang="en-US" sz="3200" b="1" i="1" u="sng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First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34156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Second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Study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234156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Pulpit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Obs/Inter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234156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Prin/App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Accuracy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272256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Relevance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rgbClr val="FFFFFF"/>
                </a:solidFill>
              </a:rPr>
              <a:t>Issue</a:t>
            </a:r>
            <a:endParaRPr lang="en-US" sz="3200" b="1" i="1" u="sng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Order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Place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Steps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457200" y="5257800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Concern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8" grpId="0"/>
      <p:bldP spid="33809" grpId="0"/>
      <p:bldP spid="33810" grpId="0"/>
      <p:bldP spid="338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1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4707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rgbClr val="FFFFFF"/>
                </a:solidFill>
              </a:rPr>
              <a:t>Passage</a:t>
            </a:r>
            <a:endParaRPr lang="en-US" sz="3200" b="1" i="1" u="sng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47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457200"/>
            <a:ext cx="94488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cs typeface="ＭＳ Ｐゴシック" charset="0"/>
              </a:rPr>
              <a:t>Contrasting the Ideas</a:t>
            </a:r>
            <a:endParaRPr lang="en-US">
              <a:cs typeface="ＭＳ Ｐゴシック" charset="0"/>
            </a:endParaRPr>
          </a:p>
        </p:txBody>
      </p:sp>
      <p:sp>
        <p:nvSpPr>
          <p:cNvPr id="1224709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rgbClr val="FFFFFF"/>
                </a:solidFill>
              </a:rPr>
              <a:t>Sermon</a:t>
            </a:r>
            <a:endParaRPr lang="en-US" sz="3200" b="1" i="1" u="sng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4710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5908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Z</a:t>
            </a:r>
            <a:r>
              <a:rPr lang="en-US" sz="3600" b="1" baseline="-25000">
                <a:solidFill>
                  <a:srgbClr val="FFFFFF"/>
                </a:solidFill>
              </a:rPr>
              <a:t>1</a:t>
            </a:r>
            <a:r>
              <a:rPr lang="en-US" sz="3600" b="1">
                <a:solidFill>
                  <a:srgbClr val="FFFFFF"/>
                </a:solidFill>
              </a:rPr>
              <a:t>-X-Z</a:t>
            </a:r>
            <a:r>
              <a:rPr lang="en-US" sz="3600" b="1" baseline="-25000">
                <a:solidFill>
                  <a:srgbClr val="FFFFFF"/>
                </a:solidFill>
              </a:rPr>
              <a:t>2</a:t>
            </a:r>
            <a:r>
              <a:rPr lang="en-US" sz="3600" b="1">
                <a:solidFill>
                  <a:srgbClr val="FFFFFF"/>
                </a:solidFill>
              </a:rPr>
              <a:t>-Y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4711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34156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Slogan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4712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5908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2-3 lines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4713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234156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1-2 lines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4714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7432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Sequential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4715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234156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Logical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4716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6670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Read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4717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272256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Heard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4718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4719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rgbClr val="FFFFFF"/>
                </a:solidFill>
              </a:rPr>
              <a:t>Issue</a:t>
            </a:r>
            <a:endParaRPr lang="en-US" sz="3200" b="1" i="1" u="sng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4720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Form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4721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Length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4722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Outline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4723" name="Text Box 19"/>
          <p:cNvSpPr txBox="1">
            <a:spLocks noChangeArrowheads="1"/>
          </p:cNvSpPr>
          <p:nvPr/>
        </p:nvSpPr>
        <p:spPr bwMode="auto">
          <a:xfrm>
            <a:off x="457200" y="5257800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be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710" grpId="0"/>
      <p:bldP spid="1224711" grpId="0"/>
      <p:bldP spid="1224712" grpId="0"/>
      <p:bldP spid="1224713" grpId="0"/>
      <p:bldP spid="1224714" grpId="0"/>
      <p:bldP spid="1224715" grpId="0"/>
      <p:bldP spid="1224716" grpId="0"/>
      <p:bldP spid="1224717" grpId="0"/>
      <p:bldP spid="1224720" grpId="0"/>
      <p:bldP spid="1224721" grpId="0"/>
      <p:bldP spid="1224722" grpId="0"/>
      <p:bldP spid="12247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29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5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rgbClr val="FFFFFF"/>
                </a:solidFill>
              </a:rPr>
              <a:t>Passage</a:t>
            </a:r>
            <a:endParaRPr lang="en-US" sz="3200" b="1" i="1" u="sng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67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457200"/>
            <a:ext cx="94488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cs typeface="ＭＳ Ｐゴシック" charset="0"/>
              </a:rPr>
              <a:t>Contrasting the Ideas</a:t>
            </a:r>
            <a:endParaRPr lang="en-US">
              <a:cs typeface="ＭＳ Ｐゴシック" charset="0"/>
            </a:endParaRPr>
          </a:p>
        </p:txBody>
      </p:sp>
      <p:sp>
        <p:nvSpPr>
          <p:cNvPr id="1226757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rgbClr val="FFFFFF"/>
                </a:solidFill>
              </a:rPr>
              <a:t>Sermon</a:t>
            </a:r>
            <a:endParaRPr lang="en-US" sz="3200" b="1" i="1" u="sng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6758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819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Time bound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6759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79876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Timely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6760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5908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Past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6761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287496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Present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6762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7432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Indicative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6763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287496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Imperative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6764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6670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3rd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6765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287496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1st or 2nd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6766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6767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rgbClr val="FFFFFF"/>
                </a:solidFill>
              </a:rPr>
              <a:t>Issue</a:t>
            </a:r>
            <a:endParaRPr lang="en-US" sz="3200" b="1" i="1" u="sng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6768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Audience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6769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Tense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6770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Mood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6771" name="Text Box 19"/>
          <p:cNvSpPr txBox="1">
            <a:spLocks noChangeArrowheads="1"/>
          </p:cNvSpPr>
          <p:nvPr/>
        </p:nvSpPr>
        <p:spPr bwMode="auto">
          <a:xfrm>
            <a:off x="457200" y="5257800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Person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58" grpId="0"/>
      <p:bldP spid="1226759" grpId="0"/>
      <p:bldP spid="1226760" grpId="0"/>
      <p:bldP spid="1226761" grpId="0"/>
      <p:bldP spid="1226762" grpId="0"/>
      <p:bldP spid="1226763" grpId="0"/>
      <p:bldP spid="1226764" grpId="0"/>
      <p:bldP spid="1226765" grpId="0"/>
      <p:bldP spid="1226768" grpId="0"/>
      <p:bldP spid="1226769" grpId="0"/>
      <p:bldP spid="1226770" grpId="0"/>
      <p:bldP spid="12267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7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03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rgbClr val="FFFFFF"/>
                </a:solidFill>
              </a:rPr>
              <a:t>Passage</a:t>
            </a:r>
            <a:endParaRPr lang="en-US" sz="3200" b="1" i="1" u="sng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88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457200"/>
            <a:ext cx="94488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cs typeface="ＭＳ Ｐゴシック" charset="0"/>
              </a:rPr>
              <a:t>Contrasting the Ideas</a:t>
            </a:r>
            <a:endParaRPr lang="en-US">
              <a:cs typeface="ＭＳ Ｐゴシック" charset="0"/>
            </a:endParaRPr>
          </a:p>
        </p:txBody>
      </p:sp>
      <p:sp>
        <p:nvSpPr>
          <p:cNvPr id="1228805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rgbClr val="FFFFFF"/>
                </a:solidFill>
              </a:rPr>
              <a:t>Sermon</a:t>
            </a:r>
            <a:endParaRPr lang="en-US" sz="3200" b="1" i="1" u="sng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8806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8956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God to them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8807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34156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God to us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8808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5908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Original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8809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234156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Modern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8810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7432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Textual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8811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2341562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Cultural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8814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8815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rgbClr val="FFFFFF"/>
                </a:solidFill>
              </a:rPr>
              <a:t>Issue</a:t>
            </a:r>
            <a:endParaRPr lang="en-US" sz="3200" b="1" i="1" u="sng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8816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Question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8817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FFFFFF"/>
                </a:solidFill>
              </a:rPr>
              <a:t>Needs</a:t>
            </a:r>
            <a:endParaRPr lang="en-US" sz="2800" b="1" i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8818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FFFFFF"/>
                </a:solidFill>
              </a:rPr>
              <a:t>Focus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982913" y="5373688"/>
            <a:ext cx="27432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FFFFFF"/>
                </a:solidFill>
              </a:rPr>
              <a:t>Summarize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899150" y="5373688"/>
            <a:ext cx="324485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FFFFFF"/>
                </a:solidFill>
              </a:rPr>
              <a:t>Communicate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68313" y="5373688"/>
            <a:ext cx="24384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FFFFFF"/>
                </a:solidFill>
              </a:rPr>
              <a:t>Purpose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06" grpId="0"/>
      <p:bldP spid="1228807" grpId="0"/>
      <p:bldP spid="1228808" grpId="0"/>
      <p:bldP spid="1228809" grpId="0"/>
      <p:bldP spid="1228810" grpId="0"/>
      <p:bldP spid="1228811" grpId="0"/>
      <p:bldP spid="1228816" grpId="0"/>
      <p:bldP spid="1228817" grpId="0"/>
      <p:bldP spid="1228818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5" name="Picture 2" descr="DSS"/>
          <p:cNvPicPr>
            <a:picLocks noChangeAspect="1" noChangeArrowheads="1"/>
          </p:cNvPicPr>
          <p:nvPr/>
        </p:nvPicPr>
        <p:blipFill>
          <a:blip r:embed="rId3">
            <a:lum brigh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552575"/>
            <a:ext cx="91440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rgbClr val="000000"/>
                </a:solidFill>
              </a:rPr>
              <a:t>Write both the CPT &amp; CPS:</a:t>
            </a:r>
            <a:endParaRPr lang="en-US" sz="3200" b="1" i="1" u="sng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4800" y="2559050"/>
            <a:ext cx="88392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000000"/>
                </a:solidFill>
              </a:rPr>
              <a:t>• in the active voice</a:t>
            </a:r>
            <a:endParaRPr lang="en-US" sz="2800" b="1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4800" y="3549650"/>
            <a:ext cx="88392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000000"/>
                </a:solidFill>
              </a:rPr>
              <a:t>• in full sentences</a:t>
            </a:r>
            <a:endParaRPr lang="en-US" sz="2800" b="1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04800" y="4540250"/>
            <a:ext cx="88392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000000"/>
                </a:solidFill>
              </a:rPr>
              <a:t>• with correlating Z</a:t>
            </a:r>
            <a:r>
              <a:rPr lang="en-US" sz="3600" b="1" baseline="-25000">
                <a:solidFill>
                  <a:srgbClr val="000000"/>
                </a:solidFill>
              </a:rPr>
              <a:t>1</a:t>
            </a:r>
            <a:r>
              <a:rPr lang="en-US" sz="3600" b="1">
                <a:solidFill>
                  <a:srgbClr val="000000"/>
                </a:solidFill>
              </a:rPr>
              <a:t>s &amp; interrogatives</a:t>
            </a:r>
            <a:endParaRPr lang="en-US" sz="2800" b="1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04800" y="5530850"/>
            <a:ext cx="88392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000000"/>
                </a:solidFill>
              </a:rPr>
              <a:t>• so they include the whole passage</a:t>
            </a:r>
            <a:endParaRPr lang="en-US" sz="2800" b="1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rgbClr val="000000"/>
                </a:solidFill>
              </a:rPr>
              <a:t>40</a:t>
            </a:r>
            <a:endParaRPr lang="en-US" b="1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0632" name="Title 11"/>
          <p:cNvSpPr>
            <a:spLocks noGrp="1"/>
          </p:cNvSpPr>
          <p:nvPr>
            <p:ph type="title" idx="4294967295"/>
          </p:nvPr>
        </p:nvSpPr>
        <p:spPr>
          <a:xfrm>
            <a:off x="-228600" y="457200"/>
            <a:ext cx="9372600" cy="9144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Comparing the Ideas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1" grpId="0"/>
      <p:bldP spid="235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3" name="Picture 1" descr="reconci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6350"/>
            <a:ext cx="9136062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813"/>
            <a:ext cx="4859338" cy="24479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>
                <a:cs typeface="+mj-cs"/>
              </a:rPr>
              <a:t>How to Restore Relationships</a:t>
            </a:r>
            <a:endParaRPr lang="en-US">
              <a:cs typeface="+mj-cs"/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6858000"/>
            <a:ext cx="6400800" cy="1752600"/>
          </a:xfrm>
        </p:spPr>
        <p:txBody>
          <a:bodyPr/>
          <a:lstStyle/>
          <a:p>
            <a:pPr eaLnBrk="1" hangingPunct="1"/>
            <a:r>
              <a:rPr lang="en-US" sz="4400">
                <a:latin typeface="Arial" charset="0"/>
              </a:rPr>
              <a:t>10 December 2006</a:t>
            </a:r>
          </a:p>
          <a:p>
            <a:pPr eaLnBrk="1" hangingPunct="1"/>
            <a:r>
              <a:rPr lang="en-US" sz="4400">
                <a:latin typeface="Arial" charset="0"/>
              </a:rPr>
              <a:t>6 March 2011</a:t>
            </a:r>
          </a:p>
        </p:txBody>
      </p:sp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7685088" y="1062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2677" name="Picture 5" descr="oth-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5875"/>
            <a:ext cx="14827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188" y="4941888"/>
            <a:ext cx="7772400" cy="1800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400" b="1" i="1">
                <a:solidFill>
                  <a:srgbClr val="FFFFFF"/>
                </a:solidFill>
              </a:rPr>
              <a:t>Matthew 18:15-20 </a:t>
            </a:r>
            <a:br>
              <a:rPr lang="en-US" sz="4400" b="1" i="1">
                <a:solidFill>
                  <a:srgbClr val="FFFFFF"/>
                </a:solidFill>
              </a:rPr>
            </a:br>
            <a:r>
              <a:rPr lang="en-US" sz="4400" b="1" i="1">
                <a:solidFill>
                  <a:srgbClr val="FFFFFF"/>
                </a:solidFill>
              </a:rPr>
              <a:t>Exegetical Outline</a:t>
            </a:r>
            <a:endParaRPr lang="en-US" sz="4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3" name="Picture 2" descr="DSSc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106488"/>
            <a:ext cx="9144000" cy="56753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>
              <a:defRPr/>
            </a:pPr>
            <a:r>
              <a:rPr lang="ja-JP" altLang="en-US" sz="3600" b="1" dirty="0"/>
              <a:t>“</a:t>
            </a:r>
            <a:r>
              <a:rPr lang="en-US" altLang="ja-JP" sz="3600" b="1" dirty="0"/>
              <a:t>Expository preaching is the proclamation (or communication) of </a:t>
            </a:r>
            <a:r>
              <a:rPr lang="en-US" altLang="ja-JP" sz="3600" b="1" u="sng" dirty="0"/>
              <a:t>a biblical concept</a:t>
            </a:r>
            <a:r>
              <a:rPr lang="en-US" altLang="ja-JP" sz="3600" b="1" dirty="0"/>
              <a:t>, derived from and transmitted through a historical, grammatical, literary </a:t>
            </a:r>
            <a:r>
              <a:rPr lang="en-US" altLang="ja-JP" sz="3600" b="1" u="sng" dirty="0"/>
              <a:t>study</a:t>
            </a:r>
            <a:r>
              <a:rPr lang="en-US" altLang="ja-JP" sz="3600" b="1" dirty="0"/>
              <a:t> of a </a:t>
            </a:r>
            <a:r>
              <a:rPr lang="en-US" altLang="ja-JP" sz="3600" b="1" u="sng" dirty="0"/>
              <a:t>passage</a:t>
            </a:r>
            <a:r>
              <a:rPr lang="en-US" altLang="ja-JP" sz="3600" b="1" dirty="0"/>
              <a:t> in its context, which the Holy Spirit has first made vital in the personality of the preacher, and then through him </a:t>
            </a:r>
            <a:r>
              <a:rPr lang="en-US" altLang="ja-JP" sz="3600" b="1" u="sng" dirty="0"/>
              <a:t>applies</a:t>
            </a:r>
            <a:r>
              <a:rPr lang="en-US" altLang="ja-JP" sz="3600" b="1" dirty="0"/>
              <a:t> to the experience of the congregation</a:t>
            </a:r>
            <a:r>
              <a:rPr lang="ja-JP" altLang="en-US" sz="3600" b="1" dirty="0"/>
              <a:t>”</a:t>
            </a:r>
            <a:r>
              <a:rPr lang="en-US" altLang="ja-JP" sz="3600" b="1" dirty="0"/>
              <a:t> </a:t>
            </a:r>
            <a:br>
              <a:rPr lang="en-US" altLang="ja-JP" sz="3600" b="1" dirty="0"/>
            </a:br>
            <a:br>
              <a:rPr lang="en-US" altLang="ja-JP" sz="1800" b="1" dirty="0"/>
            </a:br>
            <a:r>
              <a:rPr lang="en-US" altLang="ja-JP" sz="2400" b="1" dirty="0"/>
              <a:t>(Robinson, 20, adapted by him in a preaching seminar)</a:t>
            </a:r>
            <a:endParaRPr lang="en-US" sz="1800" dirty="0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35123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/>
            <a:r>
              <a:rPr lang="en-US" sz="4800" b="1">
                <a:latin typeface="Arial" charset="0"/>
                <a:ea typeface="Osaka" charset="0"/>
                <a:cs typeface="Osaka" charset="0"/>
              </a:rPr>
              <a:t>A More Detailed Definition…</a:t>
            </a:r>
            <a:endParaRPr lang="en-US"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76" name="AutoShape 1068"/>
          <p:cNvSpPr>
            <a:spLocks noChangeArrowheads="1"/>
          </p:cNvSpPr>
          <p:nvPr/>
        </p:nvSpPr>
        <p:spPr bwMode="auto">
          <a:xfrm>
            <a:off x="0" y="3352800"/>
            <a:ext cx="6400800" cy="3505200"/>
          </a:xfrm>
          <a:prstGeom prst="rightArrowCallout">
            <a:avLst>
              <a:gd name="adj1" fmla="val 25000"/>
              <a:gd name="adj2" fmla="val 25000"/>
              <a:gd name="adj3" fmla="val 30435"/>
              <a:gd name="adj4" fmla="val 66667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1068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33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sz="3600">
                <a:cs typeface="+mj-cs"/>
              </a:rPr>
              <a:t>Matthew 18:15-20</a:t>
            </a:r>
            <a:endParaRPr kumimoji="0" lang="en-US">
              <a:cs typeface="+mj-cs"/>
            </a:endParaRPr>
          </a:p>
        </p:txBody>
      </p:sp>
      <p:sp>
        <p:nvSpPr>
          <p:cNvPr id="1068074" name="AutoShape 1066"/>
          <p:cNvSpPr>
            <a:spLocks noChangeArrowheads="1"/>
          </p:cNvSpPr>
          <p:nvPr/>
        </p:nvSpPr>
        <p:spPr bwMode="auto">
          <a:xfrm>
            <a:off x="0" y="838200"/>
            <a:ext cx="6400800" cy="3505200"/>
          </a:xfrm>
          <a:prstGeom prst="rightArrowCallout">
            <a:avLst>
              <a:gd name="adj1" fmla="val 25000"/>
              <a:gd name="adj2" fmla="val 25000"/>
              <a:gd name="adj3" fmla="val 30435"/>
              <a:gd name="adj4" fmla="val 6666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1068071" name="Rectangle 1063"/>
          <p:cNvSpPr>
            <a:spLocks noChangeArrowheads="1"/>
          </p:cNvSpPr>
          <p:nvPr/>
        </p:nvSpPr>
        <p:spPr bwMode="auto">
          <a:xfrm>
            <a:off x="34925" y="838200"/>
            <a:ext cx="9144000" cy="6019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kumimoji="1" 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If your brother sins against you, go and show him his fault, </a:t>
            </a:r>
            <a:r>
              <a:rPr kumimoji="1" lang="en-US" sz="2600" b="1">
                <a:solidFill>
                  <a:srgbClr val="FFFF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just between the two</a:t>
            </a:r>
            <a:r>
              <a:rPr kumimoji="1" 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 of you.  If he listens to you, you have won your brother over.  </a:t>
            </a:r>
            <a:r>
              <a:rPr kumimoji="1" lang="en-US" sz="26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16</a:t>
            </a:r>
            <a:r>
              <a:rPr kumimoji="1" 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But if he will not listen, </a:t>
            </a:r>
            <a:r>
              <a:rPr kumimoji="1" lang="en-US" sz="2600" b="1">
                <a:solidFill>
                  <a:srgbClr val="FFFF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take one or two others</a:t>
            </a:r>
            <a:r>
              <a:rPr kumimoji="1" 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 along, so that </a:t>
            </a:r>
            <a:r>
              <a:rPr kumimoji="1" lang="fr-FR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'</a:t>
            </a:r>
            <a:r>
              <a:rPr kumimoji="1" 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every matter may be established by the testimony of two or three witnesses.</a:t>
            </a:r>
            <a:r>
              <a:rPr kumimoji="1" lang="fr-FR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'</a:t>
            </a:r>
            <a:r>
              <a:rPr kumimoji="1" 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  </a:t>
            </a:r>
            <a:r>
              <a:rPr kumimoji="1" lang="en-US" sz="26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17</a:t>
            </a:r>
            <a:r>
              <a:rPr kumimoji="1" 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If he refuses to listen to them, </a:t>
            </a:r>
            <a:r>
              <a:rPr kumimoji="1" lang="en-US" sz="2600" b="1">
                <a:solidFill>
                  <a:srgbClr val="FFFF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tell it to the church</a:t>
            </a:r>
            <a:r>
              <a:rPr kumimoji="1" 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; and if he refuses to listen even to the church, treat him as you would a </a:t>
            </a:r>
            <a:r>
              <a:rPr kumimoji="1" lang="en-US" sz="2600" b="1">
                <a:solidFill>
                  <a:srgbClr val="FFFF4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pagan or a tax collector</a:t>
            </a:r>
            <a:r>
              <a:rPr kumimoji="1" 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.  </a:t>
            </a:r>
            <a:br>
              <a:rPr kumimoji="1" 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</a:br>
            <a:r>
              <a:rPr kumimoji="1" lang="en-US" sz="26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18</a:t>
            </a:r>
            <a:r>
              <a:rPr kumimoji="1" 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I tell you the truth, whatever you bind on earth will be bound in heaven, and whatever you loose on earth will be loosed in heaven.  </a:t>
            </a:r>
            <a:r>
              <a:rPr kumimoji="1" lang="en-US" sz="26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19</a:t>
            </a:r>
            <a:r>
              <a:rPr kumimoji="1" 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Again, I tell you that if two of you on earth agree about anything you ask for, it will be done for you by my Father in heaven.  </a:t>
            </a:r>
            <a:r>
              <a:rPr kumimoji="1" lang="en-US" sz="26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20</a:t>
            </a:r>
            <a:r>
              <a:rPr kumimoji="1" lang="en-US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For where two or three come together in my name, there am I with them.</a:t>
            </a:r>
          </a:p>
        </p:txBody>
      </p:sp>
      <p:sp>
        <p:nvSpPr>
          <p:cNvPr id="1068075" name="AutoShape 1067"/>
          <p:cNvSpPr>
            <a:spLocks noChangeArrowheads="1"/>
          </p:cNvSpPr>
          <p:nvPr/>
        </p:nvSpPr>
        <p:spPr bwMode="auto">
          <a:xfrm>
            <a:off x="5715000" y="914400"/>
            <a:ext cx="3429000" cy="2971800"/>
          </a:xfrm>
          <a:prstGeom prst="verticalScroll">
            <a:avLst>
              <a:gd name="adj" fmla="val 125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1068072" name="Rectangle 1064"/>
          <p:cNvSpPr>
            <a:spLocks noChangeArrowheads="1"/>
          </p:cNvSpPr>
          <p:nvPr/>
        </p:nvSpPr>
        <p:spPr bwMode="auto">
          <a:xfrm>
            <a:off x="6096000" y="1371600"/>
            <a:ext cx="2819400" cy="2438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+mn-cs"/>
              </a:rPr>
              <a:t>How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+mn-cs"/>
              </a:rPr>
              <a:t> to Restore</a:t>
            </a:r>
            <a:b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+mn-cs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+mn-cs"/>
              </a:rPr>
              <a:t>15-17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cs typeface="+mn-cs"/>
            </a:endParaRPr>
          </a:p>
        </p:txBody>
      </p:sp>
      <p:sp>
        <p:nvSpPr>
          <p:cNvPr id="1068077" name="AutoShape 1069"/>
          <p:cNvSpPr>
            <a:spLocks noChangeArrowheads="1"/>
          </p:cNvSpPr>
          <p:nvPr/>
        </p:nvSpPr>
        <p:spPr bwMode="auto">
          <a:xfrm>
            <a:off x="5715000" y="3886200"/>
            <a:ext cx="3429000" cy="2895600"/>
          </a:xfrm>
          <a:prstGeom prst="verticalScroll">
            <a:avLst>
              <a:gd name="adj" fmla="val 12500"/>
            </a:avLst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  <a:latin typeface="Arial" charset="0"/>
            </a:endParaRPr>
          </a:p>
        </p:txBody>
      </p:sp>
      <p:sp>
        <p:nvSpPr>
          <p:cNvPr id="1068078" name="Rectangle 1070"/>
          <p:cNvSpPr>
            <a:spLocks noChangeArrowheads="1"/>
          </p:cNvSpPr>
          <p:nvPr/>
        </p:nvSpPr>
        <p:spPr bwMode="auto">
          <a:xfrm>
            <a:off x="6019800" y="4191000"/>
            <a:ext cx="2819400" cy="2438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+mn-cs"/>
              </a:rPr>
              <a:t>Why</a:t>
            </a: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+mn-cs"/>
              </a:rPr>
              <a:t> to Restore</a:t>
            </a:r>
            <a:b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+mn-cs"/>
              </a:rPr>
            </a:b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+mn-cs"/>
              </a:rPr>
              <a:t>18-20</a:t>
            </a:r>
            <a:endParaRPr lang="en-US" sz="4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76" grpId="0" animBg="1"/>
      <p:bldP spid="1068074" grpId="0" animBg="1"/>
      <p:bldP spid="1068075" grpId="0" animBg="1"/>
      <p:bldP spid="1068072" grpId="0" build="p" autoUpdateAnimBg="0"/>
      <p:bldP spid="1068077" grpId="0" animBg="1"/>
      <p:bldP spid="1068078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34200" cy="1524000"/>
          </a:xfrm>
          <a:solidFill>
            <a:srgbClr val="000000"/>
          </a:solidFill>
        </p:spPr>
        <p:txBody>
          <a:bodyPr/>
          <a:lstStyle/>
          <a:p>
            <a:pPr marL="447675" indent="-447675" algn="l" eaLnBrk="1" hangingPunct="1"/>
            <a:r>
              <a:rPr kumimoji="0" lang="en-US" sz="2400">
                <a:latin typeface="Arial" charset="0"/>
                <a:cs typeface="Arial" charset="0"/>
              </a:rPr>
              <a:t>I.	</a:t>
            </a:r>
            <a:r>
              <a:rPr lang="en-US" sz="2400">
                <a:latin typeface="Arial" charset="0"/>
                <a:cs typeface="Arial" charset="0"/>
              </a:rPr>
              <a:t>(15-17) The </a:t>
            </a: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manner </a:t>
            </a:r>
            <a:r>
              <a:rPr lang="en-US" sz="2400">
                <a:latin typeface="Arial" charset="0"/>
                <a:cs typeface="Arial" charset="0"/>
              </a:rPr>
              <a:t>in which the church should correctly restore a sinning Christian is by keeping the matter as private as possible. </a:t>
            </a:r>
            <a:r>
              <a:rPr kumimoji="0" lang="en-US" sz="2400">
                <a:latin typeface="Arial" charset="0"/>
                <a:cs typeface="Arial" charset="0"/>
              </a:rPr>
              <a:t>  </a:t>
            </a:r>
            <a:endParaRPr kumimoji="0" lang="en-US" sz="24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416770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3002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8763000" cy="5410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914400" lvl="1" indent="-457200">
              <a:buFont typeface="+mj-lt"/>
              <a:buAutoNum type="alphaU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(15) A private sin should be dealt with only </a:t>
            </a:r>
            <a:r>
              <a:rPr lang="en-US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between those directly involved 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so as to make restoration of the offender easier.</a:t>
            </a: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(16) Unrepentant sin after a private confrontation should be exposed only to </a:t>
            </a:r>
            <a:r>
              <a:rPr lang="en-US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one or two more persons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 in order to facilitate restoring the sinner.</a:t>
            </a: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(17a) Unrepentant sin after a small group attempt at restoration should be brought before the entire </a:t>
            </a:r>
            <a:r>
              <a:rPr lang="en-US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church body 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as a deterrent to continued sin.</a:t>
            </a: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(17b) Unrepentant sin after exposure to the church should result in requiring each church member to </a:t>
            </a:r>
            <a:r>
              <a:rPr lang="en-US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relate to the sinner as an unbeliever 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(this includes removal from membership).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524000"/>
          </a:xfrm>
          <a:solidFill>
            <a:srgbClr val="000000"/>
          </a:solidFill>
        </p:spPr>
        <p:txBody>
          <a:bodyPr/>
          <a:lstStyle/>
          <a:p>
            <a:pPr marL="447675" indent="-447675" algn="l" eaLnBrk="1" hangingPunct="1"/>
            <a:r>
              <a:rPr kumimoji="0" lang="en-US" sz="2400">
                <a:latin typeface="Arial" charset="0"/>
                <a:cs typeface="Arial" charset="0"/>
              </a:rPr>
              <a:t>II.	</a:t>
            </a:r>
            <a:r>
              <a:rPr lang="en-US" sz="2400">
                <a:latin typeface="Arial" charset="0"/>
                <a:cs typeface="Arial" charset="0"/>
              </a:rPr>
              <a:t>(18-20) The </a:t>
            </a: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reason </a:t>
            </a:r>
            <a:r>
              <a:rPr lang="en-US" sz="2400">
                <a:latin typeface="Arial" charset="0"/>
                <a:cs typeface="Arial" charset="0"/>
              </a:rPr>
              <a:t>the church can restore or excommunicate errant believers is because it acts as an extension of the authority of God Himself. </a:t>
            </a:r>
            <a:r>
              <a:rPr kumimoji="0" lang="en-US" sz="2400">
                <a:latin typeface="Arial" charset="0"/>
                <a:cs typeface="Arial" charset="0"/>
              </a:rPr>
              <a:t>  </a:t>
            </a:r>
            <a:endParaRPr kumimoji="0" lang="en-US" sz="24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418818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3002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914400" lvl="1" indent="-457200">
              <a:buFont typeface="+mj-lt"/>
              <a:buAutoNum type="alphaU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(18-19) Churches that prayerfully restore or excommunicate sinful believers act in the place of the </a:t>
            </a:r>
            <a:r>
              <a:rPr lang="en-US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Father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.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(18) The church must announce guilt or innocence based upon what God has already determined.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(19) Church leaders who prayerfully make a judgment can have confidence that they have acted according to God's will.</a:t>
            </a: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(20) Churches that restore or excommunicate sinful believers act in the presence of </a:t>
            </a:r>
            <a:r>
              <a:rPr lang="en-US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Jesus Christ</a:t>
            </a:r>
            <a:r>
              <a:rPr lang="en-US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524000"/>
          </a:xfrm>
          <a:solidFill>
            <a:srgbClr val="000000"/>
          </a:solidFill>
        </p:spPr>
        <p:txBody>
          <a:bodyPr/>
          <a:lstStyle/>
          <a:p>
            <a:pPr algn="l" eaLnBrk="1" hangingPunct="1"/>
            <a:r>
              <a:rPr kumimoji="0" lang="en-US" sz="2400" u="sng">
                <a:latin typeface="Arial" charset="0"/>
                <a:cs typeface="Arial" charset="0"/>
              </a:rPr>
              <a:t>Exegetical Idea</a:t>
            </a:r>
            <a:r>
              <a:rPr kumimoji="0" lang="en-US" sz="2400">
                <a:latin typeface="Arial" charset="0"/>
                <a:cs typeface="Arial" charset="0"/>
              </a:rPr>
              <a:t>: </a:t>
            </a:r>
            <a:r>
              <a:rPr lang="en-US" sz="2400">
                <a:latin typeface="Arial" charset="0"/>
                <a:cs typeface="Arial" charset="0"/>
              </a:rPr>
              <a:t>The </a:t>
            </a:r>
            <a:r>
              <a:rPr lang="en-US" sz="2400">
                <a:solidFill>
                  <a:srgbClr val="FFFF00"/>
                </a:solidFill>
                <a:latin typeface="Arial" charset="0"/>
                <a:cs typeface="Arial" charset="0"/>
              </a:rPr>
              <a:t>reason </a:t>
            </a:r>
            <a:r>
              <a:rPr lang="en-US" sz="2400">
                <a:latin typeface="Arial" charset="0"/>
                <a:cs typeface="Arial" charset="0"/>
              </a:rPr>
              <a:t>the church should restore a sinning Christian correctly is because this restoration is carried out as an extension of God's authority.</a:t>
            </a:r>
            <a:endParaRPr kumimoji="0" lang="en-US" sz="24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420866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971550" lvl="1" indent="-514350">
              <a:buFontTx/>
              <a:buAutoNum type="romanUcPeriod"/>
              <a:defRPr/>
            </a:pPr>
            <a:r>
              <a:rPr lang="en-US" sz="2800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(15-17) The </a:t>
            </a:r>
            <a:r>
              <a:rPr lang="en-US" sz="2800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manner </a:t>
            </a:r>
            <a:r>
              <a:rPr lang="en-US" sz="2800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in which the church should correctly restore a sinning Christian is by keeping the matter as private as possible. </a:t>
            </a:r>
          </a:p>
          <a:p>
            <a:pPr marL="971550" lvl="1" indent="-514350">
              <a:buFontTx/>
              <a:buAutoNum type="romanUcPeriod"/>
              <a:defRPr/>
            </a:pPr>
            <a:endParaRPr lang="en-US" sz="2800" b="1" dirty="0">
              <a:effectLst>
                <a:glow rad="177800">
                  <a:srgbClr val="000000">
                    <a:alpha val="75000"/>
                  </a:srgbClr>
                </a:glow>
              </a:effectLst>
              <a:latin typeface="Arial"/>
              <a:ea typeface="ＭＳ Ｐゴシック" charset="-128"/>
              <a:cs typeface="Arial"/>
            </a:endParaRPr>
          </a:p>
          <a:p>
            <a:pPr marL="971550" lvl="1" indent="-514350">
              <a:buFontTx/>
              <a:buAutoNum type="romanUcPeriod"/>
              <a:defRPr/>
            </a:pPr>
            <a:r>
              <a:rPr lang="en-US" sz="2800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(18-20) The </a:t>
            </a:r>
            <a:r>
              <a:rPr lang="en-US" sz="2800" b="1" dirty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reason </a:t>
            </a:r>
            <a:r>
              <a:rPr lang="en-US" sz="2800" b="1" dirty="0">
                <a:effectLst>
                  <a:glow rad="177800">
                    <a:srgbClr val="000000">
                      <a:alpha val="75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the church can restore or excommunicate errant believers is because it acts as an extension of the authority of God Himself.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2" descr="mending_your_broken_he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5238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unsetCoup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3644900"/>
            <a:ext cx="4211637" cy="3213100"/>
          </a:xfrm>
          <a:solidFill>
            <a:srgbClr val="000514"/>
          </a:soli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i="1">
                <a:solidFill>
                  <a:schemeClr val="bg1"/>
                </a:solidFill>
                <a:ea typeface="ＭＳ Ｐゴシック" charset="0"/>
              </a:rPr>
              <a:t>How</a:t>
            </a:r>
            <a:r>
              <a:rPr lang="en-US" sz="4000" b="1">
                <a:solidFill>
                  <a:schemeClr val="bg1"/>
                </a:solidFill>
                <a:ea typeface="ＭＳ Ｐゴシック" charset="0"/>
              </a:rPr>
              <a:t> do we </a:t>
            </a:r>
            <a:r>
              <a:rPr lang="en-US" sz="4000" b="1">
                <a:solidFill>
                  <a:srgbClr val="FFFF43"/>
                </a:solidFill>
                <a:ea typeface="ＭＳ Ｐゴシック" charset="0"/>
              </a:rPr>
              <a:t>restore</a:t>
            </a:r>
            <a:r>
              <a:rPr lang="en-US" sz="4000" b="1">
                <a:solidFill>
                  <a:schemeClr val="bg1"/>
                </a:solidFill>
                <a:ea typeface="ＭＳ Ｐゴシック" charset="0"/>
              </a:rPr>
              <a:t> sinning Christians properly?</a:t>
            </a:r>
            <a:endParaRPr lang="en-US" sz="360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" name="Picture 4" descr="fighting cou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419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3600" b="1" i="1">
                <a:solidFill>
                  <a:srgbClr val="FFFFFF"/>
                </a:solidFill>
                <a:latin typeface="Arial" charset="0"/>
                <a:cs typeface="Arial" charset="0"/>
              </a:rPr>
              <a:t>Our First Question Today... </a:t>
            </a:r>
            <a:br>
              <a:rPr lang="en-US" sz="3600" b="1" i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3600" b="1" i="1">
                <a:solidFill>
                  <a:srgbClr val="FFFFFF"/>
                </a:solidFill>
                <a:latin typeface="Arial" charset="0"/>
                <a:cs typeface="Arial" charset="0"/>
              </a:rPr>
              <a:t>(introduces MP I for vv. 15-17)</a:t>
            </a:r>
            <a:endParaRPr lang="en-US" sz="32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3360738" cy="4848225"/>
          </a:xfrm>
        </p:spPr>
        <p:txBody>
          <a:bodyPr/>
          <a:lstStyle/>
          <a:p>
            <a:pPr algn="ctr" eaLnBrk="1" hangingPunct="1"/>
            <a:r>
              <a:rPr lang="en-US" b="1">
                <a:latin typeface="Arial" charset="0"/>
              </a:rPr>
              <a:t>The Point of Verses 15-17</a:t>
            </a:r>
            <a:endParaRPr lang="en-US">
              <a:latin typeface="Times New Roman" charset="0"/>
            </a:endParaRPr>
          </a:p>
        </p:txBody>
      </p:sp>
      <p:pic>
        <p:nvPicPr>
          <p:cNvPr id="424963" name="Picture 1" descr="reconcili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57388"/>
            <a:ext cx="547846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964" name="Text Box 3"/>
          <p:cNvSpPr txBox="1">
            <a:spLocks noChangeArrowheads="1"/>
          </p:cNvSpPr>
          <p:nvPr/>
        </p:nvSpPr>
        <p:spPr bwMode="auto">
          <a:xfrm>
            <a:off x="4427538" y="163513"/>
            <a:ext cx="450056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4800" b="1">
                <a:solidFill>
                  <a:srgbClr val="000000"/>
                </a:solidFill>
                <a:latin typeface="Arial" charset="0"/>
              </a:rPr>
              <a:t>I. K</a:t>
            </a:r>
            <a:r>
              <a:rPr lang="en-US" altLang="ja-JP" sz="4800" b="1">
                <a:solidFill>
                  <a:srgbClr val="000000"/>
                </a:solidFill>
                <a:latin typeface="Arial" charset="0"/>
              </a:rPr>
              <a:t>eep the matter as </a:t>
            </a:r>
            <a:r>
              <a:rPr lang="en-US" altLang="ja-JP" sz="4800" b="1" u="sng">
                <a:solidFill>
                  <a:srgbClr val="146225"/>
                </a:solidFill>
                <a:latin typeface="Arial" charset="0"/>
              </a:rPr>
              <a:t>private</a:t>
            </a:r>
            <a:r>
              <a:rPr lang="en-US" altLang="ja-JP" sz="4800" b="1">
                <a:solidFill>
                  <a:srgbClr val="000000"/>
                </a:solidFill>
                <a:latin typeface="Arial" charset="0"/>
              </a:rPr>
              <a:t> as possible (15-17).</a:t>
            </a:r>
            <a:r>
              <a:rPr lang="en-US" altLang="ja-JP" sz="4000" b="1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sz="4000" b="1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5867400" cy="1066800"/>
          </a:xfrm>
          <a:effectLst>
            <a:outerShdw blurRad="25400" dist="38099" dir="2700000" algn="ctr" rotWithShape="0">
              <a:srgbClr val="FFFFFF">
                <a:alpha val="99962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6600" b="1"/>
              <a:t>Our Goal:</a:t>
            </a:r>
            <a:endParaRPr lang="en-US"/>
          </a:p>
        </p:txBody>
      </p:sp>
      <p:sp>
        <p:nvSpPr>
          <p:cNvPr id="1070084" name="WordArt 4"/>
          <p:cNvSpPr>
            <a:spLocks noChangeArrowheads="1" noChangeShapeType="1" noTextEdit="1"/>
          </p:cNvSpPr>
          <p:nvPr/>
        </p:nvSpPr>
        <p:spPr bwMode="auto">
          <a:xfrm>
            <a:off x="990600" y="1219200"/>
            <a:ext cx="7772400" cy="457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3882" dir="2700000" algn="ctr" rotWithShape="0">
                    <a:srgbClr val="9999FF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Restoration!</a:t>
            </a:r>
          </a:p>
        </p:txBody>
      </p:sp>
      <p:sp>
        <p:nvSpPr>
          <p:cNvPr id="1070085" name="Rectangle 5"/>
          <p:cNvSpPr>
            <a:spLocks noChangeArrowheads="1"/>
          </p:cNvSpPr>
          <p:nvPr/>
        </p:nvSpPr>
        <p:spPr bwMode="auto">
          <a:xfrm>
            <a:off x="533400" y="304800"/>
            <a:ext cx="5867400" cy="10668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rgbClr val="FFFFFF">
                <a:alpha val="99962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6600" b="1">
                <a:solidFill>
                  <a:srgbClr val="1F0769"/>
                </a:solidFill>
                <a:latin typeface="Verdana" charset="0"/>
                <a:ea typeface="Osaka" charset="0"/>
                <a:cs typeface="+mn-cs"/>
              </a:rPr>
              <a:t>Our Goal:</a:t>
            </a:r>
            <a:endParaRPr lang="en-US" sz="4400">
              <a:solidFill>
                <a:srgbClr val="1F0769"/>
              </a:solidFill>
              <a:latin typeface="Verdana" charset="0"/>
              <a:ea typeface="Osaka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0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8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077200" cy="1828800"/>
          </a:xfrm>
        </p:spPr>
        <p:txBody>
          <a:bodyPr/>
          <a:lstStyle/>
          <a:p>
            <a:pPr eaLnBrk="1" hangingPunct="1"/>
            <a:r>
              <a:rPr lang="en-US" sz="4800" b="1">
                <a:latin typeface="Arial" charset="0"/>
              </a:rPr>
              <a:t>God</a:t>
            </a:r>
            <a:r>
              <a:rPr lang="fr-FR" altLang="ja-JP" sz="4800" b="1">
                <a:latin typeface="Arial" charset="0"/>
              </a:rPr>
              <a:t>'</a:t>
            </a:r>
            <a:r>
              <a:rPr lang="en-US" sz="4800" b="1">
                <a:latin typeface="Arial" charset="0"/>
              </a:rPr>
              <a:t>s 4-step restoring process…</a:t>
            </a:r>
            <a:endParaRPr lang="en-US" sz="4800">
              <a:latin typeface="Arial" charset="0"/>
            </a:endParaRPr>
          </a:p>
        </p:txBody>
      </p:sp>
      <p:sp>
        <p:nvSpPr>
          <p:cNvPr id="429058" name="AutoShape 6"/>
          <p:cNvSpPr>
            <a:spLocks noChangeArrowheads="1"/>
          </p:cNvSpPr>
          <p:nvPr/>
        </p:nvSpPr>
        <p:spPr bwMode="auto">
          <a:xfrm rot="5400000" flipV="1">
            <a:off x="2057400" y="-685800"/>
            <a:ext cx="5410200" cy="8001000"/>
          </a:xfrm>
          <a:prstGeom prst="triangle">
            <a:avLst>
              <a:gd name="adj" fmla="val 50000"/>
            </a:avLst>
          </a:prstGeom>
          <a:solidFill>
            <a:srgbClr val="66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75208" name="Text Box 8"/>
          <p:cNvSpPr txBox="1">
            <a:spLocks noChangeArrowheads="1"/>
          </p:cNvSpPr>
          <p:nvPr/>
        </p:nvSpPr>
        <p:spPr bwMode="auto">
          <a:xfrm>
            <a:off x="1676400" y="2947988"/>
            <a:ext cx="43815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075209" name="Text Box 9"/>
          <p:cNvSpPr txBox="1">
            <a:spLocks noChangeArrowheads="1"/>
          </p:cNvSpPr>
          <p:nvPr/>
        </p:nvSpPr>
        <p:spPr bwMode="auto">
          <a:xfrm>
            <a:off x="2751138" y="2414588"/>
            <a:ext cx="933450" cy="1708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106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075211" name="Text Box 11"/>
          <p:cNvSpPr txBox="1">
            <a:spLocks noChangeArrowheads="1"/>
          </p:cNvSpPr>
          <p:nvPr/>
        </p:nvSpPr>
        <p:spPr bwMode="auto">
          <a:xfrm>
            <a:off x="4321175" y="1782763"/>
            <a:ext cx="1519238" cy="2971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189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075212" name="Text Box 12"/>
          <p:cNvSpPr txBox="1">
            <a:spLocks noChangeArrowheads="1"/>
          </p:cNvSpPr>
          <p:nvPr/>
        </p:nvSpPr>
        <p:spPr bwMode="auto">
          <a:xfrm>
            <a:off x="6477000" y="898525"/>
            <a:ext cx="2338388" cy="47402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305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429063" name="Rectangle 13"/>
          <p:cNvSpPr>
            <a:spLocks noChangeArrowheads="1"/>
          </p:cNvSpPr>
          <p:nvPr/>
        </p:nvSpPr>
        <p:spPr bwMode="auto">
          <a:xfrm>
            <a:off x="0" y="50292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sz="4800" b="1">
                <a:solidFill>
                  <a:srgbClr val="333399"/>
                </a:solidFill>
                <a:latin typeface="Arial" charset="0"/>
              </a:rPr>
              <a:t>…reveals the issue to more people each step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8" grpId="0" build="p" autoUpdateAnimBg="0"/>
      <p:bldP spid="1075209" grpId="0" build="p" autoUpdateAnimBg="0"/>
      <p:bldP spid="1075211" grpId="0" build="p" autoUpdateAnimBg="0"/>
      <p:bldP spid="1075212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5" name="Picture 1" descr="conflicresolu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6781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9144000" cy="2541588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i="1">
                <a:solidFill>
                  <a:schemeClr val="bg1"/>
                </a:solidFill>
                <a:ea typeface="ＭＳ Ｐゴシック" charset="0"/>
              </a:rPr>
              <a:t>Transition after MPI finished: Our 2</a:t>
            </a:r>
            <a:r>
              <a:rPr lang="en-US" sz="4000" b="1" i="1" baseline="30000">
                <a:solidFill>
                  <a:schemeClr val="bg1"/>
                </a:solidFill>
                <a:ea typeface="ＭＳ Ｐゴシック" charset="0"/>
              </a:rPr>
              <a:t>nd</a:t>
            </a:r>
            <a:r>
              <a:rPr lang="en-US" sz="4000" b="1" i="1">
                <a:solidFill>
                  <a:schemeClr val="bg1"/>
                </a:solidFill>
                <a:ea typeface="ＭＳ Ｐゴシック" charset="0"/>
              </a:rPr>
              <a:t> question is answered in vv. 18-20:</a:t>
            </a:r>
            <a:br>
              <a:rPr lang="en-US" sz="4000" b="1" i="1">
                <a:solidFill>
                  <a:schemeClr val="bg1"/>
                </a:solidFill>
                <a:ea typeface="ＭＳ Ｐゴシック" charset="0"/>
              </a:rPr>
            </a:br>
            <a:r>
              <a:rPr lang="en-US" sz="4000" b="1" i="1">
                <a:solidFill>
                  <a:srgbClr val="FFFF43"/>
                </a:solidFill>
                <a:ea typeface="ＭＳ Ｐゴシック" charset="0"/>
              </a:rPr>
              <a:t>Why</a:t>
            </a:r>
            <a:r>
              <a:rPr lang="en-US" sz="4000" b="1">
                <a:solidFill>
                  <a:schemeClr val="bg1"/>
                </a:solidFill>
                <a:ea typeface="ＭＳ Ｐゴシック" charset="0"/>
              </a:rPr>
              <a:t> do we restore sinning Christians properly?</a:t>
            </a:r>
            <a:endParaRPr lang="en-US" sz="3600" b="1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3" name="Picture 1" descr="unitycooperation1-300x2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3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1196975"/>
            <a:ext cx="4770437" cy="1895475"/>
          </a:xfrm>
        </p:spPr>
        <p:txBody>
          <a:bodyPr/>
          <a:lstStyle/>
          <a:p>
            <a:pPr algn="ctr" eaLnBrk="1" hangingPunct="1"/>
            <a:r>
              <a:rPr lang="en-US" b="1">
                <a:latin typeface="Arial" charset="0"/>
              </a:rPr>
              <a:t>The Point of Verses 18-20</a:t>
            </a:r>
            <a:endParaRPr lang="en-US">
              <a:latin typeface="Times New Roman" charset="0"/>
            </a:endParaRP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1979613" y="3578225"/>
            <a:ext cx="58324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4800" b="1">
                <a:solidFill>
                  <a:srgbClr val="000000"/>
                </a:solidFill>
                <a:latin typeface="Arial" charset="0"/>
              </a:rPr>
              <a:t>II. Our church acts as an extension of the </a:t>
            </a:r>
            <a:r>
              <a:rPr lang="en-US" sz="4800" b="1" u="sng">
                <a:solidFill>
                  <a:srgbClr val="000090"/>
                </a:solidFill>
                <a:latin typeface="Arial" charset="0"/>
              </a:rPr>
              <a:t>authority</a:t>
            </a:r>
            <a:r>
              <a:rPr lang="en-US" sz="4800" b="1">
                <a:solidFill>
                  <a:srgbClr val="000090"/>
                </a:solidFill>
                <a:latin typeface="Arial" charset="0"/>
              </a:rPr>
              <a:t> </a:t>
            </a:r>
            <a:r>
              <a:rPr lang="en-US" sz="4800" b="1">
                <a:solidFill>
                  <a:srgbClr val="000000"/>
                </a:solidFill>
                <a:latin typeface="Arial" charset="0"/>
              </a:rPr>
              <a:t>of God Himself!</a:t>
            </a:r>
            <a:r>
              <a:rPr lang="en-US" b="1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1" name="Picture 2" descr="Bible and lamp phot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-36512" y="457200"/>
            <a:ext cx="9217024" cy="3657600"/>
          </a:xfrm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6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rial"/>
              </a:rPr>
              <a:t>Why is Expository Preaching Important?</a:t>
            </a:r>
            <a:endParaRPr lang="en-US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Arial"/>
            </a:endParaRP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9F9F9"/>
                </a:solidFill>
                <a:latin typeface="Arial" charset="0"/>
                <a:cs typeface="Arial" charset="0"/>
              </a:rPr>
              <a:t>2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3"/>
          <p:cNvSpPr>
            <a:spLocks noChangeArrowheads="1"/>
          </p:cNvSpPr>
          <p:nvPr/>
        </p:nvSpPr>
        <p:spPr bwMode="auto">
          <a:xfrm>
            <a:off x="0" y="1524000"/>
            <a:ext cx="464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b="1">
                <a:solidFill>
                  <a:srgbClr val="FFFFFF"/>
                </a:solidFill>
                <a:latin typeface="Arial" charset="0"/>
                <a:cs typeface="Arial" charset="0"/>
              </a:rPr>
              <a:t>NIV </a:t>
            </a:r>
            <a:r>
              <a:rPr lang="ja-JP" altLang="en-US" sz="3600" b="1">
                <a:solidFill>
                  <a:srgbClr val="FFFFFF"/>
                </a:solidFill>
                <a:latin typeface="Arial" charset="0"/>
                <a:cs typeface="Arial" charset="0"/>
              </a:rPr>
              <a:t>“</a:t>
            </a:r>
            <a:r>
              <a:rPr lang="en-US" altLang="ja-JP" sz="3600" b="1">
                <a:solidFill>
                  <a:srgbClr val="FFFFFF"/>
                </a:solidFill>
                <a:latin typeface="Arial" charset="0"/>
                <a:cs typeface="Arial" charset="0"/>
              </a:rPr>
              <a:t>I tell you the truth, whatever you bind on earth </a:t>
            </a:r>
            <a:br>
              <a:rPr lang="en-US" altLang="ja-JP" sz="36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altLang="ja-JP" sz="3600" b="1">
                <a:solidFill>
                  <a:srgbClr val="FFFF43"/>
                </a:solidFill>
                <a:latin typeface="Arial" charset="0"/>
                <a:cs typeface="Arial" charset="0"/>
              </a:rPr>
              <a:t>will be</a:t>
            </a:r>
            <a:r>
              <a:rPr lang="en-US" altLang="ja-JP" sz="36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3600" b="1">
                <a:solidFill>
                  <a:srgbClr val="FFA9EE"/>
                </a:solidFill>
                <a:latin typeface="Arial" charset="0"/>
                <a:cs typeface="Arial" charset="0"/>
              </a:rPr>
              <a:t>{or have been}</a:t>
            </a:r>
            <a:r>
              <a:rPr lang="en-US" altLang="ja-JP" sz="3600" b="1">
                <a:solidFill>
                  <a:srgbClr val="FFFFFF"/>
                </a:solidFill>
                <a:latin typeface="Arial" charset="0"/>
                <a:cs typeface="Arial" charset="0"/>
              </a:rPr>
              <a:t> bound in heaven, and whatever you loose on earth </a:t>
            </a:r>
            <a:r>
              <a:rPr lang="en-US" altLang="ja-JP" sz="3600" b="1">
                <a:solidFill>
                  <a:srgbClr val="FFFF43"/>
                </a:solidFill>
                <a:latin typeface="Arial" charset="0"/>
                <a:cs typeface="Arial" charset="0"/>
              </a:rPr>
              <a:t>will be</a:t>
            </a:r>
            <a:r>
              <a:rPr lang="en-US" altLang="ja-JP" sz="36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3600" b="1">
                <a:solidFill>
                  <a:srgbClr val="FFA9EE"/>
                </a:solidFill>
                <a:latin typeface="Arial" charset="0"/>
                <a:cs typeface="Arial" charset="0"/>
              </a:rPr>
              <a:t>{or have been}</a:t>
            </a:r>
            <a:r>
              <a:rPr lang="en-US" altLang="ja-JP" sz="3600" b="1">
                <a:solidFill>
                  <a:srgbClr val="FFFFFF"/>
                </a:solidFill>
                <a:latin typeface="Arial" charset="0"/>
                <a:cs typeface="Arial" charset="0"/>
              </a:rPr>
              <a:t> loosed in heaven.</a:t>
            </a:r>
            <a:r>
              <a:rPr lang="ja-JP" altLang="en-US" sz="3600" b="1">
                <a:solidFill>
                  <a:srgbClr val="FFFFFF"/>
                </a:solidFill>
                <a:latin typeface="Arial" charset="0"/>
                <a:cs typeface="Arial" charset="0"/>
              </a:rPr>
              <a:t>”</a:t>
            </a:r>
            <a:endParaRPr lang="en-US" sz="4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5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MS PGothic" charset="0"/>
              </a:rPr>
              <a:t>A Better Translation…</a:t>
            </a:r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1053700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NAU is a Better Translation…</a:t>
            </a:r>
            <a:endParaRPr lang="en-US" sz="4400">
              <a:solidFill>
                <a:srgbClr val="000000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1053701" name="Rectangle 5"/>
          <p:cNvSpPr>
            <a:spLocks noChangeArrowheads="1"/>
          </p:cNvSpPr>
          <p:nvPr/>
        </p:nvSpPr>
        <p:spPr bwMode="auto">
          <a:xfrm>
            <a:off x="4800600" y="1409700"/>
            <a:ext cx="426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b="1">
                <a:solidFill>
                  <a:srgbClr val="FFFFFF"/>
                </a:solidFill>
                <a:latin typeface="Arial" charset="0"/>
                <a:cs typeface="Arial" charset="0"/>
              </a:rPr>
              <a:t>NAU </a:t>
            </a:r>
            <a:r>
              <a:rPr lang="ja-JP" altLang="en-US" sz="3600" b="1">
                <a:solidFill>
                  <a:srgbClr val="FFFFFF"/>
                </a:solidFill>
                <a:latin typeface="Arial" charset="0"/>
                <a:cs typeface="Arial" charset="0"/>
              </a:rPr>
              <a:t>“</a:t>
            </a:r>
            <a:r>
              <a:rPr lang="en-US" altLang="ja-JP" sz="3600" b="1">
                <a:solidFill>
                  <a:srgbClr val="FFFFFF"/>
                </a:solidFill>
                <a:latin typeface="Arial" charset="0"/>
                <a:cs typeface="Arial" charset="0"/>
              </a:rPr>
              <a:t>Truly I say to you, whatever you bind on earth </a:t>
            </a:r>
            <a:r>
              <a:rPr lang="en-US" altLang="ja-JP" sz="3600" b="1">
                <a:solidFill>
                  <a:srgbClr val="FFFF43"/>
                </a:solidFill>
                <a:latin typeface="Arial" charset="0"/>
                <a:cs typeface="Arial" charset="0"/>
              </a:rPr>
              <a:t>shall have been</a:t>
            </a:r>
            <a:r>
              <a:rPr lang="en-US" altLang="ja-JP" sz="3600" b="1">
                <a:solidFill>
                  <a:srgbClr val="FFFFFF"/>
                </a:solidFill>
                <a:latin typeface="Arial" charset="0"/>
                <a:cs typeface="Arial" charset="0"/>
              </a:rPr>
              <a:t> bound in heaven; and whatever you loose on earth </a:t>
            </a:r>
            <a:r>
              <a:rPr lang="en-US" altLang="ja-JP" sz="3600" b="1">
                <a:solidFill>
                  <a:srgbClr val="FFFF43"/>
                </a:solidFill>
                <a:latin typeface="Arial" charset="0"/>
                <a:cs typeface="Arial" charset="0"/>
              </a:rPr>
              <a:t>shall have been</a:t>
            </a:r>
            <a:r>
              <a:rPr lang="en-US" altLang="ja-JP" sz="3600" b="1">
                <a:solidFill>
                  <a:srgbClr val="FFFFFF"/>
                </a:solidFill>
                <a:latin typeface="Arial" charset="0"/>
                <a:cs typeface="Arial" charset="0"/>
              </a:rPr>
              <a:t> loosed in heaven.</a:t>
            </a:r>
            <a:r>
              <a:rPr lang="ja-JP" altLang="en-US" sz="3600" b="1">
                <a:solidFill>
                  <a:srgbClr val="FFFFFF"/>
                </a:solidFill>
                <a:latin typeface="Arial" charset="0"/>
                <a:cs typeface="Arial" charset="0"/>
              </a:rPr>
              <a:t>”</a:t>
            </a:r>
            <a:endParaRPr lang="en-US" sz="4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685800" y="2895600"/>
            <a:ext cx="5638800" cy="3352800"/>
            <a:chOff x="-432" y="1824"/>
            <a:chExt cx="3552" cy="2112"/>
          </a:xfrm>
        </p:grpSpPr>
        <p:sp>
          <p:nvSpPr>
            <p:cNvPr id="435207" name="Rectangle 6"/>
            <p:cNvSpPr>
              <a:spLocks noChangeArrowheads="1"/>
            </p:cNvSpPr>
            <p:nvPr/>
          </p:nvSpPr>
          <p:spPr bwMode="auto">
            <a:xfrm>
              <a:off x="1344" y="1824"/>
              <a:ext cx="1248" cy="3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5208" name="Rectangle 7"/>
            <p:cNvSpPr>
              <a:spLocks noChangeArrowheads="1"/>
            </p:cNvSpPr>
            <p:nvPr/>
          </p:nvSpPr>
          <p:spPr bwMode="auto">
            <a:xfrm>
              <a:off x="-288" y="3600"/>
              <a:ext cx="2016" cy="3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5209" name="Rectangle 8"/>
            <p:cNvSpPr>
              <a:spLocks noChangeArrowheads="1"/>
            </p:cNvSpPr>
            <p:nvPr/>
          </p:nvSpPr>
          <p:spPr bwMode="auto">
            <a:xfrm>
              <a:off x="2352" y="3168"/>
              <a:ext cx="768" cy="3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5210" name="Rectangle 9"/>
            <p:cNvSpPr>
              <a:spLocks noChangeArrowheads="1"/>
            </p:cNvSpPr>
            <p:nvPr/>
          </p:nvSpPr>
          <p:spPr bwMode="auto">
            <a:xfrm>
              <a:off x="-432" y="2208"/>
              <a:ext cx="1728" cy="3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00" grpId="0" animBg="1"/>
      <p:bldP spid="105370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0" name="Picture 2" descr="matt 18.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4840288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274638"/>
            <a:ext cx="4681537" cy="10668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  <a:ea typeface="MS PGothic" charset="0"/>
              </a:rPr>
              <a:t>Matthew 18:19</a:t>
            </a:r>
            <a:endParaRPr lang="en-US">
              <a:solidFill>
                <a:schemeClr val="bg1"/>
              </a:solidFill>
              <a:latin typeface="Arial" charset="0"/>
              <a:ea typeface="MS PGothic" charset="0"/>
            </a:endParaRPr>
          </a:p>
        </p:txBody>
      </p:sp>
      <p:sp>
        <p:nvSpPr>
          <p:cNvPr id="437252" name="Rectangle 2"/>
          <p:cNvSpPr txBox="1">
            <a:spLocks noChangeArrowheads="1"/>
          </p:cNvSpPr>
          <p:nvPr/>
        </p:nvSpPr>
        <p:spPr bwMode="auto">
          <a:xfrm>
            <a:off x="4824413" y="1341438"/>
            <a:ext cx="39465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FFFF"/>
                </a:solidFill>
                <a:latin typeface="Arial" charset="0"/>
                <a:cs typeface="Arial" charset="0"/>
              </a:rPr>
              <a:t>"Again, I tell you that if </a:t>
            </a:r>
            <a:r>
              <a:rPr lang="en-US" sz="3200" b="1">
                <a:solidFill>
                  <a:srgbClr val="FFFF00"/>
                </a:solidFill>
                <a:latin typeface="Arial" charset="0"/>
                <a:cs typeface="Arial" charset="0"/>
              </a:rPr>
              <a:t>two of you </a:t>
            </a:r>
            <a:r>
              <a:rPr lang="en-US" sz="3200" b="1">
                <a:solidFill>
                  <a:srgbClr val="FFFFFF"/>
                </a:solidFill>
                <a:latin typeface="Arial" charset="0"/>
                <a:cs typeface="Arial" charset="0"/>
              </a:rPr>
              <a:t>on earth agree about anything you ask for, it will be done for you by my Father in heaven" </a:t>
            </a: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(NIV).</a:t>
            </a:r>
            <a:endParaRPr lang="en-US" sz="44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762000"/>
            <a:ext cx="5562600" cy="2286000"/>
          </a:xfrm>
          <a:effectLst>
            <a:outerShdw blurRad="63500" algn="ctr" rotWithShape="0">
              <a:schemeClr val="tx2">
                <a:alpha val="75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FFFFFF"/>
                </a:solidFill>
              </a:rPr>
              <a:t>Psalm 82:1, 6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 (to Israel</a:t>
            </a:r>
            <a:r>
              <a:rPr lang="fr-FR" altLang="ja-JP" sz="5400" b="1" dirty="0">
                <a:solidFill>
                  <a:srgbClr val="FFFFFF"/>
                </a:solidFill>
              </a:rPr>
              <a:t>'</a:t>
            </a:r>
            <a:r>
              <a:rPr lang="en-US" sz="5400" b="1" dirty="0">
                <a:solidFill>
                  <a:srgbClr val="FFFFFF"/>
                </a:solidFill>
              </a:rPr>
              <a:t>s rulers/gods) 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3644900"/>
            <a:ext cx="5184775" cy="2971800"/>
          </a:xfrm>
          <a:effectLst>
            <a:outerShdw blurRad="38100"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latin typeface="Arial" charset="0"/>
                <a:ea typeface="ヒラギノ角ゴ Pro W3" charset="0"/>
                <a:cs typeface="ヒラギノ角ゴ Pro W3" charset="0"/>
              </a:rPr>
              <a:t>"I said, </a:t>
            </a:r>
            <a:r>
              <a:rPr lang="fr-FR" sz="4000" b="1">
                <a:latin typeface="Arial" charset="0"/>
                <a:ea typeface="ヒラギノ角ゴ Pro W3" charset="0"/>
                <a:cs typeface="ヒラギノ角ゴ Pro W3" charset="0"/>
              </a:rPr>
              <a:t>'</a:t>
            </a:r>
            <a:r>
              <a:rPr lang="en-US" sz="4000" b="1">
                <a:latin typeface="Arial" charset="0"/>
                <a:ea typeface="ヒラギノ角ゴ Pro W3" charset="0"/>
                <a:cs typeface="ヒラギノ角ゴ Pro W3" charset="0"/>
              </a:rPr>
              <a:t>You are "gods"; you are all sons of the Most High… but you will die like men…"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5" name="Picture 5" descr="relationships on beac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-26988"/>
            <a:ext cx="9396413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23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4478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600" b="1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rPr>
              <a:t>Why discipline? </a:t>
            </a:r>
            <a:r>
              <a:rPr lang="en-US" sz="6000" b="1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br>
              <a:rPr lang="en-US" sz="6000" b="1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rPr>
            </a:br>
            <a:r>
              <a:rPr lang="en-US" sz="4000" b="1">
                <a:solidFill>
                  <a:srgbClr val="FFFFFF"/>
                </a:solidFill>
                <a:latin typeface="Arial" charset="0"/>
                <a:ea typeface="MS PGothic" charset="0"/>
                <a:cs typeface="Arial" charset="0"/>
              </a:rPr>
              <a:t>When we seek to restore someone…</a:t>
            </a:r>
          </a:p>
        </p:txBody>
      </p:sp>
      <p:sp>
        <p:nvSpPr>
          <p:cNvPr id="1082372" name="Text Box 4"/>
          <p:cNvSpPr txBox="1">
            <a:spLocks noChangeArrowheads="1"/>
          </p:cNvSpPr>
          <p:nvPr/>
        </p:nvSpPr>
        <p:spPr bwMode="auto">
          <a:xfrm>
            <a:off x="-152400" y="2438400"/>
            <a:ext cx="3733800" cy="3140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>
                <a:solidFill>
                  <a:srgbClr val="FFFFFF"/>
                </a:solidFill>
              </a:rPr>
              <a:t>We act in the place </a:t>
            </a:r>
            <a:br>
              <a:rPr lang="en-US" sz="4000" b="1">
                <a:solidFill>
                  <a:srgbClr val="FFFFFF"/>
                </a:solidFill>
              </a:rPr>
            </a:br>
            <a:r>
              <a:rPr lang="en-US" sz="4000" b="1">
                <a:solidFill>
                  <a:srgbClr val="FFFFFF"/>
                </a:solidFill>
              </a:rPr>
              <a:t> of the </a:t>
            </a:r>
            <a:r>
              <a:rPr lang="en-US" sz="4000" b="1">
                <a:solidFill>
                  <a:srgbClr val="FFFF43"/>
                </a:solidFill>
              </a:rPr>
              <a:t>Father</a:t>
            </a:r>
            <a:r>
              <a:rPr lang="en-US" sz="4000" b="1">
                <a:solidFill>
                  <a:srgbClr val="FFFFFF"/>
                </a:solidFill>
              </a:rPr>
              <a:t> </a:t>
            </a:r>
            <a:br>
              <a:rPr lang="en-US" sz="4000" b="1">
                <a:solidFill>
                  <a:srgbClr val="FFFFFF"/>
                </a:solidFill>
              </a:rPr>
            </a:br>
            <a:br>
              <a:rPr lang="en-US" sz="4000" b="1">
                <a:solidFill>
                  <a:srgbClr val="FFFFFF"/>
                </a:solidFill>
              </a:rPr>
            </a:br>
            <a:r>
              <a:rPr lang="en-US" sz="4000" b="1">
                <a:solidFill>
                  <a:srgbClr val="FFFFFF"/>
                </a:solidFill>
              </a:rPr>
              <a:t>(18-19)</a:t>
            </a:r>
          </a:p>
        </p:txBody>
      </p:sp>
      <p:sp>
        <p:nvSpPr>
          <p:cNvPr id="1082373" name="Text Box 5"/>
          <p:cNvSpPr txBox="1">
            <a:spLocks noChangeArrowheads="1"/>
          </p:cNvSpPr>
          <p:nvPr/>
        </p:nvSpPr>
        <p:spPr bwMode="auto">
          <a:xfrm>
            <a:off x="3924300" y="2498725"/>
            <a:ext cx="5075238" cy="3140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rgbClr val="FFFFFF"/>
                </a:solidFill>
              </a:rPr>
              <a:t>We act in the presence &amp; authority of </a:t>
            </a:r>
            <a:r>
              <a:rPr lang="en-US" sz="4000" b="1" dirty="0">
                <a:solidFill>
                  <a:srgbClr val="FFFF43"/>
                </a:solidFill>
              </a:rPr>
              <a:t>Christ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(20)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2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372" grpId="0" build="p" autoUpdateAnimBg="0"/>
      <p:bldP spid="108237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4" name="Picture 1" descr="matt 18.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505618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549275"/>
            <a:ext cx="4679950" cy="1065213"/>
          </a:xfrm>
        </p:spPr>
        <p:txBody>
          <a:bodyPr/>
          <a:lstStyle/>
          <a:p>
            <a:pPr eaLnBrk="1" hangingPunct="1"/>
            <a:r>
              <a:rPr lang="en-US" b="1" i="1">
                <a:solidFill>
                  <a:schemeClr val="bg1"/>
                </a:solidFill>
                <a:latin typeface="Arial" charset="0"/>
                <a:ea typeface="MS PGothic" charset="0"/>
              </a:rPr>
              <a:t>Matthew 18:20</a:t>
            </a:r>
            <a:endParaRPr lang="en-US" i="1">
              <a:solidFill>
                <a:schemeClr val="bg1"/>
              </a:solidFill>
              <a:latin typeface="Arial" charset="0"/>
              <a:ea typeface="MS PGothic" charset="0"/>
            </a:endParaRPr>
          </a:p>
        </p:txBody>
      </p:sp>
      <p:sp>
        <p:nvSpPr>
          <p:cNvPr id="443396" name="Rectangle 2"/>
          <p:cNvSpPr txBox="1">
            <a:spLocks noChangeArrowheads="1"/>
          </p:cNvSpPr>
          <p:nvPr/>
        </p:nvSpPr>
        <p:spPr bwMode="auto">
          <a:xfrm>
            <a:off x="5292725" y="1412875"/>
            <a:ext cx="36004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FFFF"/>
                </a:solidFill>
                <a:latin typeface="Arial" charset="0"/>
                <a:cs typeface="Arial" charset="0"/>
              </a:rPr>
              <a:t>"For where </a:t>
            </a:r>
            <a:br>
              <a:rPr lang="en-US" sz="32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3200" b="1">
                <a:solidFill>
                  <a:srgbClr val="FFFF00"/>
                </a:solidFill>
                <a:latin typeface="Arial" charset="0"/>
                <a:cs typeface="Arial" charset="0"/>
              </a:rPr>
              <a:t>two or three </a:t>
            </a:r>
            <a:r>
              <a:rPr lang="en-US" sz="3200" b="1">
                <a:solidFill>
                  <a:srgbClr val="FFFFFF"/>
                </a:solidFill>
                <a:latin typeface="Arial" charset="0"/>
                <a:cs typeface="Arial" charset="0"/>
              </a:rPr>
              <a:t>come together in my name, there I am with them" </a:t>
            </a: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(NIV).</a:t>
            </a:r>
            <a:endParaRPr lang="en-US" sz="44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41" name="Picture 1" descr="forgiv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09800"/>
            <a:ext cx="6781800" cy="1090613"/>
          </a:xfrm>
          <a:effectLst>
            <a:outerShdw blurRad="50800" dist="38100" dir="2700000" rotWithShape="0">
              <a:srgbClr val="000000">
                <a:alpha val="42998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6000">
                <a:solidFill>
                  <a:srgbClr val="FFFFFF"/>
                </a:solidFill>
                <a:cs typeface="ＭＳ Ｐゴシック" charset="0"/>
              </a:rPr>
              <a:t>Main Idea:</a:t>
            </a:r>
            <a:endParaRPr lang="en-US">
              <a:solidFill>
                <a:srgbClr val="FFFFFF"/>
              </a:solidFill>
              <a:cs typeface="ＭＳ Ｐゴシック" charset="0"/>
            </a:endParaRP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429000"/>
            <a:ext cx="7993062" cy="3198813"/>
          </a:xfrm>
          <a:effectLst/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We </a:t>
            </a: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restore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 </a:t>
            </a:r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sinning members properly since we act on God</a:t>
            </a:r>
            <a:r>
              <a:rPr lang="fr-FR" altLang="ja-JP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'</a:t>
            </a:r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s </a:t>
            </a: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</a:rPr>
              <a:t>behalf</a:t>
            </a:r>
          </a:p>
        </p:txBody>
      </p:sp>
      <p:sp>
        <p:nvSpPr>
          <p:cNvPr id="98310" name="Down Arrow 5"/>
          <p:cNvSpPr>
            <a:spLocks noChangeArrowheads="1"/>
          </p:cNvSpPr>
          <p:nvPr/>
        </p:nvSpPr>
        <p:spPr bwMode="auto">
          <a:xfrm>
            <a:off x="4038600" y="1447800"/>
            <a:ext cx="762000" cy="1752600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1" u="sng">
                <a:solidFill>
                  <a:srgbClr val="E5FFFF"/>
                </a:solidFill>
                <a:latin typeface="Arial" charset="0"/>
              </a:rPr>
              <a:t>Exegetical Idea</a:t>
            </a:r>
            <a:r>
              <a:rPr lang="en-US" b="1">
                <a:solidFill>
                  <a:srgbClr val="E5FFFF"/>
                </a:solidFill>
                <a:latin typeface="Arial" charset="0"/>
              </a:rPr>
              <a:t>: </a:t>
            </a:r>
            <a:r>
              <a:rPr kumimoji="1" lang="en-US" b="1">
                <a:solidFill>
                  <a:srgbClr val="E5FFFF"/>
                </a:solidFill>
                <a:latin typeface="Arial" charset="0"/>
              </a:rPr>
              <a:t>The </a:t>
            </a:r>
            <a:r>
              <a:rPr kumimoji="1" lang="en-US" b="1">
                <a:solidFill>
                  <a:srgbClr val="FFFF00"/>
                </a:solidFill>
                <a:latin typeface="Arial" charset="0"/>
              </a:rPr>
              <a:t>reason </a:t>
            </a:r>
            <a:r>
              <a:rPr kumimoji="1" lang="en-US" b="1">
                <a:solidFill>
                  <a:srgbClr val="E5FFFF"/>
                </a:solidFill>
                <a:latin typeface="Arial" charset="0"/>
              </a:rPr>
              <a:t>the church should restore a sinning Christian correctly is because this restoration is carried out as an extension of God</a:t>
            </a:r>
            <a:r>
              <a:rPr kumimoji="1" lang="fr-FR" altLang="ja-JP" b="1">
                <a:solidFill>
                  <a:srgbClr val="E5FFFF"/>
                </a:solidFill>
                <a:latin typeface="Arial" charset="0"/>
              </a:rPr>
              <a:t>'</a:t>
            </a:r>
            <a:r>
              <a:rPr kumimoji="1" lang="en-US" b="1">
                <a:solidFill>
                  <a:srgbClr val="E5FFFF"/>
                </a:solidFill>
                <a:latin typeface="Arial" charset="0"/>
              </a:rPr>
              <a:t>s authority.</a:t>
            </a:r>
            <a:endParaRPr lang="en-US" b="1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3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0" grpId="0"/>
      <p:bldP spid="1138691" grpId="0" build="p"/>
      <p:bldP spid="98310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89" name="Picture 1" descr="20120905153302882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76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-26988"/>
            <a:ext cx="8424862" cy="74136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en-US" sz="3200" b="1" dirty="0">
                <a:latin typeface="Arial" charset="0"/>
                <a:cs typeface="Arial" charset="0"/>
              </a:rPr>
              <a:t>How I grade Col. 4:6 EO (Assign. #4)</a:t>
            </a:r>
            <a:endParaRPr kumimoji="0" lang="en-US" sz="4000" b="1" dirty="0">
              <a:latin typeface="Arial" charset="0"/>
              <a:cs typeface="Arial" charset="0"/>
            </a:endParaRPr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3995738" y="820738"/>
            <a:ext cx="5148262" cy="952500"/>
          </a:xfrm>
          <a:prstGeom prst="rect">
            <a:avLst/>
          </a:prstGeom>
          <a:solidFill>
            <a:schemeClr val="accent4">
              <a:lumMod val="1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Make sure you follow each item on the p. 22 checklist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25" y="1828800"/>
            <a:ext cx="7993063" cy="1385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2800" b="1">
                <a:solidFill>
                  <a:srgbClr val="FFFFFF"/>
                </a:solidFill>
                <a:latin typeface="Arial" charset="0"/>
              </a:rPr>
              <a:t>1.	Have you written your </a:t>
            </a:r>
            <a:r>
              <a:rPr lang="en-US" sz="2800" b="1" u="sng">
                <a:solidFill>
                  <a:srgbClr val="FFFFFF"/>
                </a:solidFill>
                <a:latin typeface="Arial" charset="0"/>
              </a:rPr>
              <a:t>questions &amp; answers</a:t>
            </a:r>
            <a:r>
              <a:rPr lang="en-US" sz="2800" b="1">
                <a:solidFill>
                  <a:srgbClr val="FFFFFF"/>
                </a:solidFill>
                <a:latin typeface="Arial" charset="0"/>
              </a:rPr>
              <a:t> of the text and the </a:t>
            </a:r>
            <a:r>
              <a:rPr lang="en-US" sz="2800" b="1" u="sng">
                <a:solidFill>
                  <a:srgbClr val="FFFFFF"/>
                </a:solidFill>
                <a:latin typeface="Arial" charset="0"/>
              </a:rPr>
              <a:t>text</a:t>
            </a:r>
            <a:r>
              <a:rPr lang="en-US" sz="2800" b="1">
                <a:solidFill>
                  <a:srgbClr val="FFFFFF"/>
                </a:solidFill>
                <a:latin typeface="Arial" charset="0"/>
              </a:rPr>
              <a:t> itself at the top (if preaching 1-2 verses)?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9750" y="1828800"/>
            <a:ext cx="7993063" cy="1385888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2800" b="1">
                <a:solidFill>
                  <a:srgbClr val="FFFFFF"/>
                </a:solidFill>
                <a:latin typeface="Arial" charset="0"/>
              </a:rPr>
              <a:t>2.	Are the Exegetical Idea (EI) and Main Points (MPs) all written in proper Z1+X+Z2+Y </a:t>
            </a:r>
            <a:r>
              <a:rPr lang="en-US" sz="2800" b="1" u="sng">
                <a:solidFill>
                  <a:srgbClr val="FFFFFF"/>
                </a:solidFill>
                <a:latin typeface="Arial" charset="0"/>
              </a:rPr>
              <a:t>form</a:t>
            </a:r>
            <a:r>
              <a:rPr lang="en-US" sz="2800" b="1">
                <a:solidFill>
                  <a:srgbClr val="FFFFFF"/>
                </a:solidFill>
                <a:latin typeface="Arial" charset="0"/>
              </a:rPr>
              <a:t>?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4925" y="2420938"/>
            <a:ext cx="7993063" cy="1384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2800" b="1">
                <a:solidFill>
                  <a:srgbClr val="FFFFFF"/>
                </a:solidFill>
                <a:latin typeface="Arial" charset="0"/>
              </a:rPr>
              <a:t>22.	Does each point have a </a:t>
            </a:r>
            <a:r>
              <a:rPr lang="en-US" sz="2800" b="1" u="sng">
                <a:solidFill>
                  <a:srgbClr val="FFFFFF"/>
                </a:solidFill>
                <a:latin typeface="Arial" charset="0"/>
              </a:rPr>
              <a:t>coordinating</a:t>
            </a:r>
            <a:r>
              <a:rPr lang="en-US" sz="2800" b="1">
                <a:solidFill>
                  <a:srgbClr val="FFFFFF"/>
                </a:solidFill>
                <a:latin typeface="Arial" charset="0"/>
              </a:rPr>
              <a:t> point (“I” has “II”, “A” has “B”; p. 61 [II.A.1.] &amp; p. 55)?</a:t>
            </a:r>
          </a:p>
        </p:txBody>
      </p:sp>
      <p:sp>
        <p:nvSpPr>
          <p:cNvPr id="447495" name="Text Box 40"/>
          <p:cNvSpPr txBox="1">
            <a:spLocks noChangeArrowheads="1"/>
          </p:cNvSpPr>
          <p:nvPr/>
        </p:nvSpPr>
        <p:spPr bwMode="auto">
          <a:xfrm>
            <a:off x="8604250" y="0"/>
            <a:ext cx="576263" cy="4572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22</a:t>
            </a: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42988" y="1828800"/>
            <a:ext cx="7993062" cy="1816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2800" b="1">
                <a:solidFill>
                  <a:srgbClr val="FFFFFF"/>
                </a:solidFill>
                <a:latin typeface="Arial" charset="0"/>
              </a:rPr>
              <a:t>20.	Is the focus the </a:t>
            </a:r>
            <a:r>
              <a:rPr lang="en-US" sz="2800" b="1" u="sng">
                <a:solidFill>
                  <a:srgbClr val="FFFFFF"/>
                </a:solidFill>
                <a:latin typeface="Arial" charset="0"/>
              </a:rPr>
              <a:t>recipients</a:t>
            </a:r>
            <a:r>
              <a:rPr lang="en-US" sz="2800" b="1">
                <a:solidFill>
                  <a:srgbClr val="FFFFFF"/>
                </a:solidFill>
                <a:latin typeface="Arial" charset="0"/>
              </a:rPr>
              <a:t> in the </a:t>
            </a:r>
            <a:r>
              <a:rPr lang="en-US" sz="2800" b="1" u="sng">
                <a:solidFill>
                  <a:srgbClr val="FFFFFF"/>
                </a:solidFill>
                <a:latin typeface="Arial" charset="0"/>
              </a:rPr>
              <a:t>past</a:t>
            </a:r>
            <a:r>
              <a:rPr lang="en-US" sz="2800" b="1">
                <a:solidFill>
                  <a:srgbClr val="FFFFFF"/>
                </a:solidFill>
                <a:latin typeface="Arial" charset="0"/>
              </a:rPr>
              <a:t> (not present) tense (Write “The way the Colossians should…” not “We should…”) and in </a:t>
            </a:r>
            <a:r>
              <a:rPr lang="en-US" sz="2800" b="1" u="sng">
                <a:solidFill>
                  <a:srgbClr val="FFFFFF"/>
                </a:solidFill>
                <a:latin typeface="Arial" charset="0"/>
              </a:rPr>
              <a:t>active</a:t>
            </a:r>
            <a:r>
              <a:rPr lang="en-US" sz="2800" b="1">
                <a:solidFill>
                  <a:srgbClr val="FFFFFF"/>
                </a:solidFill>
                <a:latin typeface="Arial" charset="0"/>
              </a:rPr>
              <a:t> (not passive) voice?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63713" y="1844675"/>
            <a:ext cx="7272337" cy="18161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>
              <a:buFontTx/>
              <a:buAutoNum type="arabicPeriod" startAt="6"/>
            </a:pPr>
            <a:r>
              <a:rPr lang="en-US" sz="2800" b="1">
                <a:solidFill>
                  <a:srgbClr val="FFFFFF"/>
                </a:solidFill>
                <a:latin typeface="Arial" charset="0"/>
              </a:rPr>
              <a:t>Is the EI and outline exegesis true to the </a:t>
            </a:r>
            <a:r>
              <a:rPr lang="en-US" sz="2800" b="1" u="sng">
                <a:solidFill>
                  <a:srgbClr val="FFFFFF"/>
                </a:solidFill>
                <a:latin typeface="Arial" charset="0"/>
              </a:rPr>
              <a:t>author’s intent</a:t>
            </a:r>
            <a:r>
              <a:rPr lang="en-US" sz="2800" b="1">
                <a:solidFill>
                  <a:srgbClr val="FFFFFF"/>
                </a:solidFill>
                <a:latin typeface="Arial" charset="0"/>
              </a:rPr>
              <a:t>?  (AI = evaluate Authorial Intent)?</a:t>
            </a:r>
          </a:p>
          <a:p>
            <a:pPr marL="719138" indent="-719138"/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84438" y="1844675"/>
            <a:ext cx="6551612" cy="1816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2800" b="1">
                <a:solidFill>
                  <a:srgbClr val="FFFFFF"/>
                </a:solidFill>
                <a:latin typeface="Arial" charset="0"/>
              </a:rPr>
              <a:t>19.	Do SPs (or MPs) avoid ideas not in the text (e.g., from cross-references)? (“</a:t>
            </a:r>
            <a:r>
              <a:rPr lang="en-US" altLang="ja-JP" sz="2800" b="1" u="sng">
                <a:solidFill>
                  <a:srgbClr val="FFFFFF"/>
                </a:solidFill>
                <a:latin typeface="Arial" charset="0"/>
              </a:rPr>
              <a:t>NP</a:t>
            </a:r>
            <a:r>
              <a:rPr lang="en-US" sz="2800" b="1">
                <a:solidFill>
                  <a:srgbClr val="FFFFFF"/>
                </a:solidFill>
                <a:latin typeface="Arial" charset="0"/>
              </a:rPr>
              <a:t>”</a:t>
            </a:r>
            <a:r>
              <a:rPr lang="en-US" altLang="ja-JP" sz="2800" b="1">
                <a:solidFill>
                  <a:srgbClr val="FFFFFF"/>
                </a:solidFill>
                <a:latin typeface="Arial" charset="0"/>
              </a:rPr>
              <a:t> = not in passage)?</a:t>
            </a:r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9750" y="2420938"/>
            <a:ext cx="7993063" cy="13843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2800" b="1">
                <a:solidFill>
                  <a:srgbClr val="FFFFFF"/>
                </a:solidFill>
                <a:latin typeface="Arial" charset="0"/>
              </a:rPr>
              <a:t>2.	Are the Exegetical Idea (EI) and Main Points (MPs) all written in proper Z1+X+Z2+Y </a:t>
            </a:r>
            <a:r>
              <a:rPr lang="en-US" sz="2800" b="1" u="sng">
                <a:solidFill>
                  <a:srgbClr val="FFFFFF"/>
                </a:solidFill>
                <a:latin typeface="Arial" charset="0"/>
              </a:rPr>
              <a:t>form</a:t>
            </a:r>
            <a:r>
              <a:rPr lang="en-US" sz="2800" b="1">
                <a:solidFill>
                  <a:srgbClr val="FFFFFF"/>
                </a:solidFill>
                <a:latin typeface="Arial" charset="0"/>
              </a:rPr>
              <a:t>? 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42988" y="2420938"/>
            <a:ext cx="7993062" cy="1384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2800" b="1">
                <a:solidFill>
                  <a:srgbClr val="FFFFFF"/>
                </a:solidFill>
                <a:latin typeface="Arial" charset="0"/>
              </a:rPr>
              <a:t>27.	Does each sentence in the outline include its correct </a:t>
            </a:r>
            <a:r>
              <a:rPr lang="en-US" sz="2800" b="1" u="sng">
                <a:solidFill>
                  <a:srgbClr val="FFFFFF"/>
                </a:solidFill>
                <a:latin typeface="Arial" charset="0"/>
              </a:rPr>
              <a:t>verse</a:t>
            </a:r>
            <a:r>
              <a:rPr lang="en-US" sz="2800" b="1">
                <a:solidFill>
                  <a:srgbClr val="FFFFFF"/>
                </a:solidFill>
                <a:latin typeface="Arial" charset="0"/>
              </a:rPr>
              <a:t>, verses, or verse portion (1a, 1b, 1c, etc.)?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63713" y="2436813"/>
            <a:ext cx="7272337" cy="13843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/>
            <a:r>
              <a:rPr lang="en-US" sz="2800" b="1">
                <a:solidFill>
                  <a:srgbClr val="FFFFFF"/>
                </a:solidFill>
                <a:latin typeface="Arial" charset="0"/>
              </a:rPr>
              <a:t>16.	Do statements </a:t>
            </a:r>
            <a:r>
              <a:rPr lang="en-US" sz="2800" b="1" u="sng">
                <a:solidFill>
                  <a:srgbClr val="FFFFFF"/>
                </a:solidFill>
                <a:latin typeface="Arial" charset="0"/>
              </a:rPr>
              <a:t>translate figures</a:t>
            </a:r>
            <a:r>
              <a:rPr lang="en-US" sz="2800" b="1">
                <a:solidFill>
                  <a:srgbClr val="FFFFFF"/>
                </a:solidFill>
                <a:latin typeface="Arial" charset="0"/>
              </a:rPr>
              <a:t> of speech rather than use the text’s words? (“TF”)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84438" y="2420938"/>
            <a:ext cx="6551612" cy="1384300"/>
          </a:xfrm>
          <a:prstGeom prst="rect">
            <a:avLst/>
          </a:prstGeom>
          <a:solidFill>
            <a:srgbClr val="000000"/>
          </a:solidFill>
        </p:spPr>
        <p:txBody>
          <a:bodyPr>
            <a:spAutoFit/>
          </a:bodyPr>
          <a:lstStyle/>
          <a:p>
            <a:pPr marL="719138" indent="-719138">
              <a:buFontTx/>
              <a:buAutoNum type="arabicPeriod" startAt="9"/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cs typeface="+mn-cs"/>
              </a:rPr>
              <a:t>Does at least one Z1 in the </a:t>
            </a:r>
            <a:r>
              <a:rPr lang="en-US" sz="2800" b="1" u="sng" dirty="0">
                <a:solidFill>
                  <a:srgbClr val="FFFFFF"/>
                </a:solidFill>
                <a:latin typeface="Arial" charset="0"/>
                <a:cs typeface="+mn-cs"/>
              </a:rPr>
              <a:t>MPs match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cs typeface="+mn-cs"/>
              </a:rPr>
              <a:t> that of the EI? </a:t>
            </a:r>
          </a:p>
          <a:p>
            <a:pPr>
              <a:defRPr/>
            </a:pPr>
            <a:endParaRPr lang="en-US" sz="2800" b="1" dirty="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pic>
        <p:nvPicPr>
          <p:cNvPr id="447503" name="Picture 20" descr="20120905153302882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6381750"/>
            <a:ext cx="9144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  <p:bldP spid="5" grpId="0" animBg="1"/>
      <p:bldP spid="4" grpId="0" animBg="1"/>
      <p:bldP spid="4" grpId="1" animBg="1"/>
      <p:bldP spid="10" grpId="0" animBg="1"/>
      <p:bldP spid="10" grpId="1" animBg="1"/>
      <p:bldP spid="15" grpId="0" animBg="1"/>
      <p:bldP spid="1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9537" name="Object 2"/>
          <p:cNvGraphicFramePr>
            <a:graphicFrameLocks noChangeAspect="1"/>
          </p:cNvGraphicFramePr>
          <p:nvPr/>
        </p:nvGraphicFramePr>
        <p:xfrm>
          <a:off x="-225425" y="436563"/>
          <a:ext cx="9369425" cy="672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829300" imgH="4191000" progId="Word.Document.8">
                  <p:embed/>
                </p:oleObj>
              </mc:Choice>
              <mc:Fallback>
                <p:oleObj name="Document" r:id="rId3" imgW="5829300" imgH="4191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5425" y="436563"/>
                        <a:ext cx="9369425" cy="672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  <a:solidFill>
            <a:srgbClr val="000000"/>
          </a:solidFill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>
                <a:solidFill>
                  <a:srgbClr val="FFFFFF"/>
                </a:solidFill>
                <a:cs typeface="+mj-cs"/>
              </a:rPr>
              <a:t>Developmental Questions Summary</a:t>
            </a:r>
            <a:endParaRPr lang="en-US" sz="3200">
              <a:solidFill>
                <a:srgbClr val="FFFFFF"/>
              </a:solidFill>
              <a:cs typeface="+mj-cs"/>
            </a:endParaRPr>
          </a:p>
        </p:txBody>
      </p:sp>
      <p:sp>
        <p:nvSpPr>
          <p:cNvPr id="449539" name="Text Box 4"/>
          <p:cNvSpPr txBox="1">
            <a:spLocks noChangeArrowheads="1"/>
          </p:cNvSpPr>
          <p:nvPr/>
        </p:nvSpPr>
        <p:spPr bwMode="auto">
          <a:xfrm>
            <a:off x="8591550" y="0"/>
            <a:ext cx="5524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latin typeface="Comic Sans MS" charset="0"/>
              </a:rPr>
              <a:t>39</a:t>
            </a:r>
            <a:endParaRPr lang="en-US" b="1">
              <a:latin typeface="Comic Sans MS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5" name="Picture 15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58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953000" cy="13716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>
                <a:solidFill>
                  <a:srgbClr val="FFFFFF"/>
                </a:solidFill>
                <a:latin typeface="Arial" charset="0"/>
              </a:rPr>
              <a:t>Definitions Review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28600" y="2170113"/>
            <a:ext cx="891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>
                <a:latin typeface="Arial" charset="0"/>
                <a:cs typeface="Arial" charset="0"/>
              </a:rPr>
              <a:t>Step 3: The </a:t>
            </a:r>
            <a:r>
              <a:rPr lang="en-US" sz="2800" b="1" u="sng">
                <a:latin typeface="Arial" charset="0"/>
                <a:cs typeface="Arial" charset="0"/>
              </a:rPr>
              <a:t>exegetical idea</a:t>
            </a:r>
            <a:r>
              <a:rPr lang="en-US" sz="2800" b="1">
                <a:latin typeface="Arial" charset="0"/>
                <a:cs typeface="Arial" charset="0"/>
              </a:rPr>
              <a:t> (CPT) summarizes the text</a:t>
            </a:r>
            <a:r>
              <a:rPr lang="fr-FR" sz="2800" b="1">
                <a:latin typeface="Arial" charset="0"/>
                <a:cs typeface="Arial" charset="0"/>
              </a:rPr>
              <a:t>'</a:t>
            </a:r>
            <a:r>
              <a:rPr lang="en-US" sz="2800" b="1">
                <a:latin typeface="Arial" charset="0"/>
                <a:cs typeface="Arial" charset="0"/>
              </a:rPr>
              <a:t>s message to the </a:t>
            </a:r>
            <a:r>
              <a:rPr lang="en-US" sz="2800" b="1" i="1">
                <a:latin typeface="Arial" charset="0"/>
                <a:cs typeface="Arial" charset="0"/>
              </a:rPr>
              <a:t>biblical</a:t>
            </a:r>
            <a:r>
              <a:rPr lang="en-US" sz="2800" b="1">
                <a:latin typeface="Arial" charset="0"/>
                <a:cs typeface="Arial" charset="0"/>
              </a:rPr>
              <a:t> audience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28600" y="3359150"/>
            <a:ext cx="891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>
                <a:latin typeface="Arial" charset="0"/>
                <a:cs typeface="Arial" charset="0"/>
              </a:rPr>
              <a:t>Step 4: The </a:t>
            </a:r>
            <a:r>
              <a:rPr lang="en-US" sz="2800" b="1" u="sng">
                <a:latin typeface="Arial" charset="0"/>
                <a:cs typeface="Arial" charset="0"/>
              </a:rPr>
              <a:t>sermon</a:t>
            </a:r>
            <a:r>
              <a:rPr lang="fr-FR" altLang="ja-JP" sz="2800" b="1" u="sng">
                <a:latin typeface="Arial" charset="0"/>
                <a:cs typeface="Arial" charset="0"/>
              </a:rPr>
              <a:t>'</a:t>
            </a:r>
            <a:r>
              <a:rPr lang="en-US" sz="2800" b="1" u="sng">
                <a:latin typeface="Arial" charset="0"/>
                <a:cs typeface="Arial" charset="0"/>
              </a:rPr>
              <a:t>s purpose</a:t>
            </a:r>
            <a:r>
              <a:rPr lang="en-US" sz="2800" b="1">
                <a:latin typeface="Arial" charset="0"/>
                <a:cs typeface="Arial" charset="0"/>
              </a:rPr>
              <a:t> (desired listener response) is the behavior change you want in the hearers as a result of your preaching the homiletical idea 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28600" y="54102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>
                <a:latin typeface="Arial" charset="0"/>
                <a:cs typeface="Arial" charset="0"/>
              </a:rPr>
              <a:t>Step 5: The </a:t>
            </a:r>
            <a:r>
              <a:rPr lang="en-US" sz="2800" b="1" u="sng">
                <a:latin typeface="Arial" charset="0"/>
                <a:cs typeface="Arial" charset="0"/>
              </a:rPr>
              <a:t>homiletical idea</a:t>
            </a:r>
            <a:r>
              <a:rPr lang="en-US" sz="2800" b="1">
                <a:latin typeface="Arial" charset="0"/>
                <a:cs typeface="Arial" charset="0"/>
              </a:rPr>
              <a:t> (CPS) summarizes the sermon for the </a:t>
            </a:r>
            <a:r>
              <a:rPr lang="en-US" sz="2800" b="1" i="1">
                <a:latin typeface="Arial" charset="0"/>
                <a:cs typeface="Arial" charset="0"/>
              </a:rPr>
              <a:t>modern</a:t>
            </a:r>
            <a:r>
              <a:rPr lang="en-US" sz="2800" b="1">
                <a:latin typeface="Arial" charset="0"/>
                <a:cs typeface="Arial" charset="0"/>
              </a:rPr>
              <a:t> audience </a:t>
            </a:r>
          </a:p>
        </p:txBody>
      </p:sp>
      <p:sp>
        <p:nvSpPr>
          <p:cNvPr id="278536" name="Text Box 14"/>
          <p:cNvSpPr txBox="1">
            <a:spLocks noChangeArrowheads="1"/>
          </p:cNvSpPr>
          <p:nvPr/>
        </p:nvSpPr>
        <p:spPr bwMode="auto">
          <a:xfrm>
            <a:off x="8620125" y="0"/>
            <a:ext cx="523875" cy="457200"/>
          </a:xfrm>
          <a:prstGeom prst="rect">
            <a:avLst/>
          </a:prstGeom>
          <a:solidFill>
            <a:srgbClr val="0D0D0D"/>
          </a:solidFill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40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9" name="Picture 8" descr="reconciliation bridg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0480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6" grpId="0"/>
      <p:bldP spid="4199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rgbClr val="CCFF33"/>
                </a:solidFill>
                <a:latin typeface="Arial" charset="0"/>
                <a:ea typeface="MS PGothic" charset="0"/>
              </a:rPr>
              <a:t>Sermon Structure</a:t>
            </a:r>
            <a:endParaRPr lang="en-US">
              <a:solidFill>
                <a:srgbClr val="CCFF33"/>
              </a:solidFill>
              <a:latin typeface="Arial" charset="0"/>
              <a:ea typeface="MS PGothic" charset="0"/>
            </a:endParaRPr>
          </a:p>
        </p:txBody>
      </p:sp>
      <p:sp>
        <p:nvSpPr>
          <p:cNvPr id="453634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  <p:pic>
        <p:nvPicPr>
          <p:cNvPr id="453635" name="Picture 102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" y="1066800"/>
            <a:ext cx="49053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636" name="Picture 102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7893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0" name="Text Box 1030"/>
          <p:cNvSpPr txBox="1">
            <a:spLocks noChangeArrowheads="1"/>
          </p:cNvSpPr>
          <p:nvPr/>
        </p:nvSpPr>
        <p:spPr bwMode="auto">
          <a:xfrm>
            <a:off x="3754438" y="5029200"/>
            <a:ext cx="51323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Genev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Buildings need structure.</a:t>
            </a:r>
          </a:p>
          <a:p>
            <a:pPr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Sermons do too!</a:t>
            </a:r>
          </a:p>
        </p:txBody>
      </p:sp>
      <p:sp>
        <p:nvSpPr>
          <p:cNvPr id="279559" name="Text Box 5"/>
          <p:cNvSpPr txBox="1">
            <a:spLocks noChangeArrowheads="1"/>
          </p:cNvSpPr>
          <p:nvPr/>
        </p:nvSpPr>
        <p:spPr bwMode="auto">
          <a:xfrm>
            <a:off x="4038600" y="6096000"/>
            <a:ext cx="50292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Dr Rick Griffith, Singapore Bible College</a:t>
            </a:r>
          </a:p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</a:rPr>
              <a:t>www.biblestudydownloads.com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Exposition is based on an inerrant text that shows God</a:t>
            </a:r>
            <a:r>
              <a:rPr lang="fr-FR" altLang="ja-JP" sz="4000" b="1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'</a:t>
            </a:r>
            <a:r>
              <a:rPr lang="en-US" sz="4000" b="1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s will</a:t>
            </a:r>
            <a:endParaRPr lang="en-US" sz="400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  <p:pic>
        <p:nvPicPr>
          <p:cNvPr id="3553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657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4" name="Text Box 5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9F9F9"/>
                </a:solidFill>
                <a:latin typeface="Arial" charset="0"/>
              </a:rPr>
              <a:t>2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33400" y="2286000"/>
            <a:ext cx="4572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In our personal devotional lives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In our families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In our work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In our Bible studies (including this one)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Rectangle 2"/>
          <p:cNvSpPr>
            <a:spLocks noChangeArrowheads="1"/>
          </p:cNvSpPr>
          <p:nvPr/>
        </p:nvSpPr>
        <p:spPr bwMode="auto">
          <a:xfrm>
            <a:off x="-76200" y="5257800"/>
            <a:ext cx="9220200" cy="762000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682" name="Rectangle 3"/>
          <p:cNvSpPr>
            <a:spLocks noChangeArrowheads="1"/>
          </p:cNvSpPr>
          <p:nvPr/>
        </p:nvSpPr>
        <p:spPr bwMode="auto">
          <a:xfrm>
            <a:off x="-76200" y="1828800"/>
            <a:ext cx="9220200" cy="762000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86600" cy="1143000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cs typeface="ＭＳ Ｐゴシック" charset="0"/>
              </a:rPr>
              <a:t>Types of Sermon Structure</a:t>
            </a:r>
            <a:endParaRPr lang="en-US">
              <a:cs typeface="ＭＳ Ｐゴシック" charset="0"/>
            </a:endParaRPr>
          </a:p>
        </p:txBody>
      </p:sp>
      <p:sp>
        <p:nvSpPr>
          <p:cNvPr id="455684" name="Text Box 5"/>
          <p:cNvSpPr txBox="1">
            <a:spLocks noChangeArrowheads="1"/>
          </p:cNvSpPr>
          <p:nvPr/>
        </p:nvSpPr>
        <p:spPr bwMode="auto">
          <a:xfrm>
            <a:off x="8467725" y="1158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r>
              <a:rPr lang="en-US" b="1">
                <a:latin typeface="Arial" charset="0"/>
              </a:rPr>
              <a:t>47</a:t>
            </a:r>
            <a:endParaRPr lang="en-US">
              <a:latin typeface="Arial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95250" y="1981200"/>
            <a:ext cx="19621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Introduction</a:t>
            </a:r>
            <a:endParaRPr lang="en-US">
              <a:latin typeface="Arial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95250" y="3667125"/>
            <a:ext cx="9461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Body</a:t>
            </a:r>
            <a:endParaRPr lang="en-US">
              <a:latin typeface="Arial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95250" y="5410200"/>
            <a:ext cx="1843088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Conclusion</a:t>
            </a:r>
            <a:endParaRPr lang="en-US">
              <a:latin typeface="Arial" charset="0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387600" y="1143000"/>
            <a:ext cx="16414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Deductive</a:t>
            </a:r>
            <a:endParaRPr lang="en-US">
              <a:latin typeface="Arial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2801938" y="1981200"/>
            <a:ext cx="811212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CPS</a:t>
            </a:r>
            <a:endParaRPr lang="en-US">
              <a:latin typeface="Arial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2209800" y="5410200"/>
            <a:ext cx="19970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Restate CPS</a:t>
            </a:r>
            <a:endParaRPr lang="en-US">
              <a:latin typeface="Arial" charset="0"/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2941638" y="28956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I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2941638" y="370522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II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2941638" y="450532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III</a:t>
            </a:r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auto">
          <a:xfrm>
            <a:off x="1981200" y="1828800"/>
            <a:ext cx="2438400" cy="4191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05 w 21600"/>
              <a:gd name="T13" fmla="*/ 2905 h 21600"/>
              <a:gd name="T14" fmla="*/ 18695 w 21600"/>
              <a:gd name="T15" fmla="*/ 186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209" y="21600"/>
                </a:lnTo>
                <a:lnTo>
                  <a:pt x="1939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4826000" y="1143000"/>
            <a:ext cx="1522413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Inductive</a:t>
            </a:r>
            <a:endParaRPr lang="en-US">
              <a:latin typeface="Arial" charset="0"/>
            </a:endParaRP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5105400" y="1981200"/>
            <a:ext cx="1166813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Theme</a:t>
            </a:r>
            <a:endParaRPr lang="en-US">
              <a:latin typeface="Arial" charset="0"/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208588" y="5410200"/>
            <a:ext cx="811212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CPS</a:t>
            </a:r>
            <a:endParaRPr lang="en-US">
              <a:latin typeface="Arial" charset="0"/>
            </a:endParaRP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5380038" y="28956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I</a:t>
            </a: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5380038" y="370522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II</a:t>
            </a: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5380038" y="450532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III</a:t>
            </a:r>
          </a:p>
        </p:txBody>
      </p:sp>
      <p:sp>
        <p:nvSpPr>
          <p:cNvPr id="55318" name="AutoShape 22"/>
          <p:cNvSpPr>
            <a:spLocks noChangeArrowheads="1"/>
          </p:cNvSpPr>
          <p:nvPr/>
        </p:nvSpPr>
        <p:spPr bwMode="auto">
          <a:xfrm rot="10800000">
            <a:off x="4572000" y="1828800"/>
            <a:ext cx="2133600" cy="4191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05 w 21600"/>
              <a:gd name="T13" fmla="*/ 2905 h 21600"/>
              <a:gd name="T14" fmla="*/ 18695 w 21600"/>
              <a:gd name="T15" fmla="*/ 186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209" y="21600"/>
                </a:lnTo>
                <a:lnTo>
                  <a:pt x="1939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7112000" y="914400"/>
            <a:ext cx="1641475" cy="8223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Inductive-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Deductive</a:t>
            </a:r>
            <a:endParaRPr lang="en-US">
              <a:latin typeface="Arial" charset="0"/>
            </a:endParaRPr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7350125" y="1981200"/>
            <a:ext cx="1166813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Theme</a:t>
            </a:r>
            <a:endParaRPr lang="en-US">
              <a:latin typeface="Arial" charset="0"/>
            </a:endParaRP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0" y="6248400"/>
            <a:ext cx="20129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b="1">
                <a:latin typeface="Arial" charset="0"/>
              </a:rPr>
              <a:t>Advantages:</a:t>
            </a: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7666038" y="28194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I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6781800" y="3495675"/>
            <a:ext cx="2286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CPS</a:t>
            </a:r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7666038" y="4638675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III</a:t>
            </a:r>
          </a:p>
        </p:txBody>
      </p:sp>
      <p:sp>
        <p:nvSpPr>
          <p:cNvPr id="55325" name="AutoShape 29"/>
          <p:cNvSpPr>
            <a:spLocks noChangeArrowheads="1"/>
          </p:cNvSpPr>
          <p:nvPr/>
        </p:nvSpPr>
        <p:spPr bwMode="auto">
          <a:xfrm rot="10800000">
            <a:off x="6781800" y="1828800"/>
            <a:ext cx="2286000" cy="1676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05 w 21600"/>
              <a:gd name="T13" fmla="*/ 2905 h 21600"/>
              <a:gd name="T14" fmla="*/ 18695 w 21600"/>
              <a:gd name="T15" fmla="*/ 186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209" y="21600"/>
                </a:lnTo>
                <a:lnTo>
                  <a:pt x="1939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7666038" y="403225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II</a:t>
            </a:r>
          </a:p>
        </p:txBody>
      </p:sp>
      <p:sp>
        <p:nvSpPr>
          <p:cNvPr id="55327" name="AutoShape 31"/>
          <p:cNvSpPr>
            <a:spLocks noChangeArrowheads="1"/>
          </p:cNvSpPr>
          <p:nvPr/>
        </p:nvSpPr>
        <p:spPr bwMode="auto">
          <a:xfrm>
            <a:off x="6781800" y="3962400"/>
            <a:ext cx="2286000" cy="2057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05 w 21600"/>
              <a:gd name="T13" fmla="*/ 2905 h 21600"/>
              <a:gd name="T14" fmla="*/ 18695 w 21600"/>
              <a:gd name="T15" fmla="*/ 186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209" y="21600"/>
                </a:lnTo>
                <a:lnTo>
                  <a:pt x="1939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2711450" y="6248400"/>
            <a:ext cx="9461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b="1">
                <a:latin typeface="Arial" charset="0"/>
              </a:rPr>
              <a:t>Clear</a:t>
            </a:r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4800600" y="6248400"/>
            <a:ext cx="1741488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b="1">
                <a:latin typeface="Arial" charset="0"/>
              </a:rPr>
              <a:t>Interesting</a:t>
            </a:r>
          </a:p>
        </p:txBody>
      </p:sp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7334250" y="6248400"/>
            <a:ext cx="12001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b="1">
                <a:latin typeface="Arial" charset="0"/>
              </a:rPr>
              <a:t>Variety</a:t>
            </a:r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6934200" y="5410200"/>
            <a:ext cx="19970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Restate CPS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5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5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5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03" grpId="0"/>
      <p:bldP spid="55304" grpId="0"/>
      <p:bldP spid="55305" grpId="0"/>
      <p:bldP spid="55306" grpId="0"/>
      <p:bldP spid="55307" grpId="0"/>
      <p:bldP spid="55308" grpId="0" animBg="1"/>
      <p:bldP spid="55309" grpId="0" animBg="1"/>
      <p:bldP spid="55310" grpId="0" animBg="1"/>
      <p:bldP spid="55311" grpId="0" animBg="1"/>
      <p:bldP spid="55312" grpId="0"/>
      <p:bldP spid="55313" grpId="0"/>
      <p:bldP spid="55314" grpId="0"/>
      <p:bldP spid="55315" grpId="0" animBg="1"/>
      <p:bldP spid="55316" grpId="0" animBg="1"/>
      <p:bldP spid="55317" grpId="0" animBg="1"/>
      <p:bldP spid="55318" grpId="0" animBg="1"/>
      <p:bldP spid="55319" grpId="0"/>
      <p:bldP spid="55320" grpId="0"/>
      <p:bldP spid="55321" grpId="0"/>
      <p:bldP spid="55322" grpId="0" animBg="1"/>
      <p:bldP spid="55323" grpId="0" animBg="1"/>
      <p:bldP spid="55324" grpId="0" animBg="1"/>
      <p:bldP spid="55325" grpId="0" animBg="1"/>
      <p:bldP spid="55326" grpId="0" animBg="1"/>
      <p:bldP spid="55327" grpId="0" animBg="1"/>
      <p:bldP spid="55328" grpId="0"/>
      <p:bldP spid="55329" grpId="0"/>
      <p:bldP spid="55330" grpId="0"/>
      <p:bldP spid="553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29" name="Picture 2" descr="_H8X7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3683" name="Rectangle 3"/>
          <p:cNvSpPr>
            <a:spLocks noGrp="1" noChangeArrowheads="1"/>
          </p:cNvSpPr>
          <p:nvPr>
            <p:ph type="ctrTitle"/>
          </p:nvPr>
        </p:nvSpPr>
        <p:spPr>
          <a:xfrm rot="16200000">
            <a:off x="-2781300" y="2857500"/>
            <a:ext cx="6858000" cy="11430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b="1">
                <a:solidFill>
                  <a:schemeClr val="bg1"/>
                </a:solidFill>
                <a:cs typeface="ＭＳ Ｐゴシック" charset="0"/>
              </a:rPr>
              <a:t>Introductions</a:t>
            </a:r>
            <a:endParaRPr lang="en-US" sz="54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 rot="-5400000">
            <a:off x="5117306" y="2817019"/>
            <a:ext cx="6742113" cy="1006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>
                <a:solidFill>
                  <a:srgbClr val="FFFFFF"/>
                </a:solidFill>
                <a:latin typeface="Arial" charset="0"/>
                <a:ea typeface="MS PGothic" charset="0"/>
              </a:rPr>
              <a:t>Conclusions</a:t>
            </a:r>
          </a:p>
        </p:txBody>
      </p:sp>
      <p:sp>
        <p:nvSpPr>
          <p:cNvPr id="1223686" name="Rectangle 6"/>
          <p:cNvSpPr>
            <a:spLocks noChangeArrowheads="1"/>
          </p:cNvSpPr>
          <p:nvPr/>
        </p:nvSpPr>
        <p:spPr bwMode="auto">
          <a:xfrm>
            <a:off x="533400" y="381000"/>
            <a:ext cx="32004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GRIP PAT</a:t>
            </a:r>
            <a:endParaRPr lang="en-US" sz="3200" b="1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  <p:sp>
        <p:nvSpPr>
          <p:cNvPr id="1223687" name="Rectangle 7"/>
          <p:cNvSpPr>
            <a:spLocks noChangeArrowheads="1"/>
          </p:cNvSpPr>
          <p:nvPr/>
        </p:nvSpPr>
        <p:spPr bwMode="auto">
          <a:xfrm>
            <a:off x="1447800" y="1295400"/>
            <a:ext cx="2667000" cy="4495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G</a:t>
            </a:r>
            <a:b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</a:b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R</a:t>
            </a:r>
            <a:b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</a:b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I</a:t>
            </a:r>
            <a:b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</a:b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P</a:t>
            </a:r>
            <a:b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</a:br>
            <a:b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</a:b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P</a:t>
            </a:r>
            <a:b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</a:b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A</a:t>
            </a:r>
            <a:b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</a:b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T</a:t>
            </a:r>
            <a:endParaRPr lang="en-US" sz="3200" b="1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  <p:sp>
        <p:nvSpPr>
          <p:cNvPr id="1223688" name="Rectangle 8"/>
          <p:cNvSpPr>
            <a:spLocks noChangeArrowheads="1"/>
          </p:cNvSpPr>
          <p:nvPr/>
        </p:nvSpPr>
        <p:spPr bwMode="auto">
          <a:xfrm>
            <a:off x="5791200" y="381000"/>
            <a:ext cx="29718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STAIN</a:t>
            </a:r>
            <a:endParaRPr lang="en-US" sz="3200" b="1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  <p:sp>
        <p:nvSpPr>
          <p:cNvPr id="1223689" name="Rectangle 9"/>
          <p:cNvSpPr>
            <a:spLocks noChangeArrowheads="1"/>
          </p:cNvSpPr>
          <p:nvPr/>
        </p:nvSpPr>
        <p:spPr bwMode="auto">
          <a:xfrm>
            <a:off x="7315200" y="1333500"/>
            <a:ext cx="609600" cy="4495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S</a:t>
            </a:r>
            <a:b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</a:b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T</a:t>
            </a:r>
            <a:b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</a:b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A</a:t>
            </a:r>
            <a:b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</a:b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I</a:t>
            </a:r>
            <a:b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</a:b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N</a:t>
            </a:r>
            <a:b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</a:br>
            <a:endParaRPr lang="en-US" sz="3200" b="1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3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3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22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22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686" grpId="0" animBg="1"/>
      <p:bldP spid="1223687" grpId="0"/>
      <p:bldP spid="1223688" grpId="0" animBg="1"/>
      <p:bldP spid="122368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5" name="Picture 9" descr="_H8X7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7539" name="Rectangle 3"/>
          <p:cNvSpPr>
            <a:spLocks noGrp="1" noChangeArrowheads="1"/>
          </p:cNvSpPr>
          <p:nvPr>
            <p:ph type="ctrTitle"/>
          </p:nvPr>
        </p:nvSpPr>
        <p:spPr>
          <a:xfrm rot="16200000">
            <a:off x="-2905100" y="2981300"/>
            <a:ext cx="6858000" cy="8954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glow rad="279400">
                    <a:schemeClr val="tx1">
                      <a:alpha val="75000"/>
                    </a:schemeClr>
                  </a:glow>
                </a:effectLst>
                <a:cs typeface="+mj-cs"/>
              </a:rPr>
              <a:t>Introductions </a:t>
            </a:r>
            <a:endParaRPr lang="en-US" sz="5400" dirty="0">
              <a:solidFill>
                <a:schemeClr val="bg1"/>
              </a:solidFill>
              <a:effectLst>
                <a:glow rad="279400">
                  <a:schemeClr val="tx1">
                    <a:alpha val="75000"/>
                  </a:schemeClr>
                </a:glow>
              </a:effectLst>
              <a:cs typeface="+mj-cs"/>
            </a:endParaRPr>
          </a:p>
        </p:txBody>
      </p:sp>
      <p:sp>
        <p:nvSpPr>
          <p:cNvPr id="1217546" name="Rectangle 10"/>
          <p:cNvSpPr>
            <a:spLocks noChangeArrowheads="1"/>
          </p:cNvSpPr>
          <p:nvPr/>
        </p:nvSpPr>
        <p:spPr bwMode="auto">
          <a:xfrm>
            <a:off x="533400" y="381000"/>
            <a:ext cx="32004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GRIP PAT</a:t>
            </a:r>
            <a:endParaRPr lang="en-US" sz="3200" b="1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  <p:sp>
        <p:nvSpPr>
          <p:cNvPr id="232453" name="Text Box 14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74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87624" y="1052736"/>
            <a:ext cx="936104" cy="51845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G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R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I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P</a:t>
            </a:r>
          </a:p>
          <a:p>
            <a:pPr eaLnBrk="1" hangingPunct="1">
              <a:spcBef>
                <a:spcPct val="20000"/>
              </a:spcBef>
              <a:defRPr/>
            </a:pPr>
            <a:b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</a:b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P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A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T</a:t>
            </a:r>
            <a:endParaRPr lang="en-US" sz="3200" b="1" dirty="0">
              <a:solidFill>
                <a:srgbClr val="FFFFFF"/>
              </a:solidFill>
              <a:effectLst>
                <a:glow rad="279400">
                  <a:srgbClr val="000000">
                    <a:alpha val="89000"/>
                  </a:srgbClr>
                </a:glow>
              </a:effectLst>
              <a:latin typeface="Arial" charset="0"/>
              <a:cs typeface="ＭＳ Ｐゴシック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87624" y="1052736"/>
            <a:ext cx="4680520" cy="51845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G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et Attention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R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aise Need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I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ntroduce S/MI/MPI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P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rovide Background</a:t>
            </a:r>
          </a:p>
          <a:p>
            <a:pPr eaLnBrk="1" hangingPunct="1">
              <a:spcBef>
                <a:spcPct val="20000"/>
              </a:spcBef>
              <a:defRPr/>
            </a:pPr>
            <a:b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</a:b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P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review MPs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A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nnounce Text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T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ransition to MPI</a:t>
            </a:r>
            <a:endParaRPr lang="en-US" sz="3200" b="1" dirty="0">
              <a:solidFill>
                <a:srgbClr val="FFFFFF"/>
              </a:solidFill>
              <a:effectLst>
                <a:glow rad="279400">
                  <a:srgbClr val="000000">
                    <a:alpha val="89000"/>
                  </a:srgbClr>
                </a:glow>
              </a:effectLst>
              <a:latin typeface="Arial" charset="0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11583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7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7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1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4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69" name="Picture 9" descr="_H8X7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7541" name="Rectangle 5"/>
          <p:cNvSpPr>
            <a:spLocks noChangeArrowheads="1"/>
          </p:cNvSpPr>
          <p:nvPr/>
        </p:nvSpPr>
        <p:spPr bwMode="auto">
          <a:xfrm rot="-5400000">
            <a:off x="5306218" y="2786856"/>
            <a:ext cx="6742113" cy="100647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FFFFFF"/>
                </a:solidFill>
                <a:effectLst>
                  <a:glow rad="279400">
                    <a:srgbClr val="000000">
                      <a:alpha val="75000"/>
                    </a:srgbClr>
                  </a:glow>
                </a:effectLst>
                <a:latin typeface="Arial" charset="0"/>
                <a:cs typeface="ＭＳ Ｐゴシック"/>
              </a:rPr>
              <a:t>Conclusions</a:t>
            </a:r>
          </a:p>
        </p:txBody>
      </p:sp>
      <p:sp>
        <p:nvSpPr>
          <p:cNvPr id="235524" name="Text Box 14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74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91680" y="1268760"/>
            <a:ext cx="839869" cy="51845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S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T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A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I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N</a:t>
            </a:r>
            <a:endParaRPr lang="en-US" sz="3200" b="1" dirty="0">
              <a:solidFill>
                <a:srgbClr val="FFFFFF"/>
              </a:solidFill>
              <a:effectLst>
                <a:glow rad="279400">
                  <a:srgbClr val="000000">
                    <a:alpha val="89000"/>
                  </a:srgbClr>
                </a:glow>
              </a:effectLst>
              <a:latin typeface="Arial" charset="0"/>
              <a:cs typeface="ＭＳ Ｐゴシック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691680" y="1268760"/>
            <a:ext cx="6912768" cy="51845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S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tate your MI (or restate it)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T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ell the Main Points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A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pply or exhort obedience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I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nclude Variety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N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ＭＳ Ｐゴシック"/>
              </a:rPr>
              <a:t>ever announce a conclusion</a:t>
            </a:r>
            <a:endParaRPr lang="en-US" sz="3200" b="1" dirty="0">
              <a:solidFill>
                <a:srgbClr val="FFFFFF"/>
              </a:solidFill>
              <a:effectLst>
                <a:glow rad="279400">
                  <a:srgbClr val="000000">
                    <a:alpha val="89000"/>
                  </a:srgbClr>
                </a:glow>
              </a:effectLst>
              <a:latin typeface="Arial" charset="0"/>
              <a:cs typeface="ＭＳ Ｐゴシック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92725" y="515938"/>
            <a:ext cx="29718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STAIN</a:t>
            </a:r>
            <a:endParaRPr lang="en-US" sz="3200" b="1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  <p:sp>
        <p:nvSpPr>
          <p:cNvPr id="365575" name="Title 2"/>
          <p:cNvSpPr>
            <a:spLocks noGrp="1"/>
          </p:cNvSpPr>
          <p:nvPr>
            <p:ph type="ctrTitle"/>
          </p:nvPr>
        </p:nvSpPr>
        <p:spPr>
          <a:xfrm>
            <a:off x="611188" y="-1035050"/>
            <a:ext cx="7772400" cy="1470025"/>
          </a:xfrm>
        </p:spPr>
        <p:txBody>
          <a:bodyPr/>
          <a:lstStyle/>
          <a:p>
            <a:r>
              <a:rPr lang="en-US">
                <a:latin typeface="Arial" charset="0"/>
              </a:rPr>
              <a:t>Conclusions Review</a:t>
            </a:r>
          </a:p>
        </p:txBody>
      </p:sp>
    </p:spTree>
    <p:extLst>
      <p:ext uri="{BB962C8B-B14F-4D97-AF65-F5344CB8AC3E}">
        <p14:creationId xmlns:p14="http://schemas.microsoft.com/office/powerpoint/2010/main" val="2894263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26" descr="nebula-bull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7539" name="Rectangle 3"/>
          <p:cNvSpPr>
            <a:spLocks noGrp="1" noChangeArrowheads="1"/>
          </p:cNvSpPr>
          <p:nvPr>
            <p:ph type="ctrTitle"/>
          </p:nvPr>
        </p:nvSpPr>
        <p:spPr>
          <a:xfrm rot="16200000">
            <a:off x="-2905100" y="2981300"/>
            <a:ext cx="6858000" cy="8954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glow rad="279400">
                    <a:schemeClr val="tx1">
                      <a:alpha val="75000"/>
                    </a:schemeClr>
                  </a:glow>
                </a:effectLst>
                <a:cs typeface="+mj-cs"/>
              </a:rPr>
              <a:t>Introductions </a:t>
            </a:r>
            <a:endParaRPr lang="en-US" sz="5400" dirty="0">
              <a:solidFill>
                <a:schemeClr val="bg1"/>
              </a:solidFill>
              <a:effectLst>
                <a:glow rad="279400">
                  <a:schemeClr val="tx1">
                    <a:alpha val="75000"/>
                  </a:schemeClr>
                </a:glow>
              </a:effectLst>
              <a:cs typeface="+mj-cs"/>
            </a:endParaRPr>
          </a:p>
        </p:txBody>
      </p:sp>
      <p:sp>
        <p:nvSpPr>
          <p:cNvPr id="1217546" name="Rectangle 10"/>
          <p:cNvSpPr>
            <a:spLocks noChangeArrowheads="1"/>
          </p:cNvSpPr>
          <p:nvPr/>
        </p:nvSpPr>
        <p:spPr bwMode="auto">
          <a:xfrm>
            <a:off x="533400" y="381000"/>
            <a:ext cx="32004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GRIP PAT</a:t>
            </a:r>
            <a:endParaRPr lang="en-US" sz="3200" b="1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  <p:sp>
        <p:nvSpPr>
          <p:cNvPr id="282629" name="Text Box 14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74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87624" y="1052736"/>
            <a:ext cx="936104" cy="51845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G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R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I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P</a:t>
            </a:r>
          </a:p>
          <a:p>
            <a:pPr eaLnBrk="1" hangingPunct="1">
              <a:spcBef>
                <a:spcPct val="20000"/>
              </a:spcBef>
              <a:defRPr/>
            </a:pPr>
            <a:b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</a:b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P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A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T</a:t>
            </a:r>
            <a:endParaRPr lang="en-US" sz="3200" b="1" dirty="0">
              <a:solidFill>
                <a:srgbClr val="FFFFFF"/>
              </a:solidFill>
              <a:effectLst>
                <a:glow rad="279400">
                  <a:srgbClr val="000000">
                    <a:alpha val="89000"/>
                  </a:srgbClr>
                </a:glow>
              </a:effectLst>
              <a:latin typeface="Arial" charset="0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87624" y="1052736"/>
            <a:ext cx="4680520" cy="51845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G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et Attention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R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aise Need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I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ntroduce S/MI/MPI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P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rovide Background</a:t>
            </a:r>
          </a:p>
          <a:p>
            <a:pPr eaLnBrk="1" hangingPunct="1">
              <a:spcBef>
                <a:spcPct val="20000"/>
              </a:spcBef>
              <a:defRPr/>
            </a:pPr>
            <a:b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</a:b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P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review MPs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A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nnounce Text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T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ransition to MPI</a:t>
            </a:r>
            <a:endParaRPr lang="en-US" sz="3200" b="1" dirty="0">
              <a:solidFill>
                <a:srgbClr val="FFFFFF"/>
              </a:solidFill>
              <a:effectLst>
                <a:glow rad="279400">
                  <a:srgbClr val="000000">
                    <a:alpha val="89000"/>
                  </a:srgbClr>
                </a:glo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7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7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1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4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74638"/>
            <a:ext cx="89916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ea typeface="+mj-ea"/>
                <a:cs typeface="+mj-cs"/>
              </a:rPr>
              <a:t>Share only relevant background</a:t>
            </a:r>
          </a:p>
        </p:txBody>
      </p:sp>
      <p:sp>
        <p:nvSpPr>
          <p:cNvPr id="1312771" name="Rectangle 3"/>
          <p:cNvSpPr>
            <a:spLocks noChangeArrowheads="1"/>
          </p:cNvSpPr>
          <p:nvPr/>
        </p:nvSpPr>
        <p:spPr bwMode="auto">
          <a:xfrm>
            <a:off x="76200" y="1066800"/>
            <a:ext cx="89916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rgbClr val="FFFFFF"/>
                </a:solidFill>
                <a:latin typeface="Arial" charset="0"/>
              </a:rPr>
              <a:t>Give background before text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62225" y="2662238"/>
            <a:ext cx="3000375" cy="2930525"/>
            <a:chOff x="1614" y="1677"/>
            <a:chExt cx="1890" cy="1846"/>
          </a:xfrm>
        </p:grpSpPr>
        <p:pic>
          <p:nvPicPr>
            <p:cNvPr id="461836" name="Picture 5" descr="septuagint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1505" b="36986"/>
            <a:stretch>
              <a:fillRect/>
            </a:stretch>
          </p:blipFill>
          <p:spPr bwMode="auto">
            <a:xfrm>
              <a:off x="1614" y="1677"/>
              <a:ext cx="1890" cy="1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837" name="Text Box 6"/>
            <p:cNvSpPr txBox="1">
              <a:spLocks noChangeArrowheads="1"/>
            </p:cNvSpPr>
            <p:nvPr/>
          </p:nvSpPr>
          <p:spPr bwMode="auto">
            <a:xfrm>
              <a:off x="1692" y="2639"/>
              <a:ext cx="17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3600" b="1">
                  <a:solidFill>
                    <a:srgbClr val="000000"/>
                  </a:solidFill>
                  <a:latin typeface="Arial" charset="0"/>
                </a:rPr>
                <a:t>Background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943600" y="2895600"/>
            <a:ext cx="3124200" cy="2487613"/>
            <a:chOff x="3744" y="1824"/>
            <a:chExt cx="1968" cy="1567"/>
          </a:xfrm>
        </p:grpSpPr>
        <p:pic>
          <p:nvPicPr>
            <p:cNvPr id="461834" name="Picture 8" descr="ISCBG032"/>
            <p:cNvPicPr>
              <a:picLocks noChangeAspect="1" noChangeArrowheads="1"/>
            </p:cNvPicPr>
            <p:nvPr/>
          </p:nvPicPr>
          <p:blipFill>
            <a:blip r:embed="rId4" cstate="screen">
              <a:lum bright="-60000" contras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824"/>
              <a:ext cx="1968" cy="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3660" name="Text Box 9"/>
            <p:cNvSpPr txBox="1">
              <a:spLocks noChangeArrowheads="1"/>
            </p:cNvSpPr>
            <p:nvPr/>
          </p:nvSpPr>
          <p:spPr bwMode="auto">
            <a:xfrm>
              <a:off x="4362" y="2630"/>
              <a:ext cx="708" cy="4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9pPr>
            </a:lstStyle>
            <a:p>
              <a:pPr>
                <a:defRPr/>
              </a:pPr>
              <a:r>
                <a:rPr lang="en-US" sz="3600" b="1">
                  <a:solidFill>
                    <a:srgbClr val="FFFFFF"/>
                  </a:solidFill>
                  <a:latin typeface="Arial" charset="0"/>
                </a:rPr>
                <a:t>Text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52400" y="2743200"/>
            <a:ext cx="1931988" cy="2590800"/>
            <a:chOff x="96" y="1728"/>
            <a:chExt cx="1217" cy="1632"/>
          </a:xfrm>
        </p:grpSpPr>
        <p:pic>
          <p:nvPicPr>
            <p:cNvPr id="461832" name="Picture 11" descr="images-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728"/>
              <a:ext cx="1217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833" name="Text Box 12"/>
            <p:cNvSpPr txBox="1">
              <a:spLocks noChangeArrowheads="1"/>
            </p:cNvSpPr>
            <p:nvPr/>
          </p:nvSpPr>
          <p:spPr bwMode="auto">
            <a:xfrm>
              <a:off x="284" y="2592"/>
              <a:ext cx="8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3600" b="1">
                  <a:solidFill>
                    <a:srgbClr val="000000"/>
                  </a:solidFill>
                  <a:latin typeface="Arial" charset="0"/>
                </a:rPr>
                <a:t>Need</a:t>
              </a:r>
            </a:p>
          </p:txBody>
        </p:sp>
      </p:grpSp>
      <p:sp>
        <p:nvSpPr>
          <p:cNvPr id="1312781" name="AutoShape 13"/>
          <p:cNvSpPr>
            <a:spLocks noChangeArrowheads="1"/>
          </p:cNvSpPr>
          <p:nvPr/>
        </p:nvSpPr>
        <p:spPr bwMode="auto">
          <a:xfrm>
            <a:off x="2057400" y="4038600"/>
            <a:ext cx="609600" cy="838200"/>
          </a:xfrm>
          <a:prstGeom prst="chevro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35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312782" name="AutoShape 14"/>
          <p:cNvSpPr>
            <a:spLocks noChangeArrowheads="1"/>
          </p:cNvSpPr>
          <p:nvPr/>
        </p:nvSpPr>
        <p:spPr bwMode="auto">
          <a:xfrm>
            <a:off x="5486400" y="4114800"/>
            <a:ext cx="609600" cy="838200"/>
          </a:xfrm>
          <a:prstGeom prst="chevro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35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1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1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771" grpId="0"/>
      <p:bldP spid="1312781" grpId="0" animBg="1"/>
      <p:bldP spid="131278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73" name="Picture 1026" descr="nebula-bull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9395" name="Rectangle 1027"/>
          <p:cNvSpPr>
            <a:spLocks noGrp="1" noChangeArrowheads="1"/>
          </p:cNvSpPr>
          <p:nvPr>
            <p:ph type="ctrTitle"/>
          </p:nvPr>
        </p:nvSpPr>
        <p:spPr>
          <a:xfrm rot="16200000">
            <a:off x="-2781300" y="2857500"/>
            <a:ext cx="6858000" cy="11430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b="1">
                <a:solidFill>
                  <a:schemeClr val="bg1"/>
                </a:solidFill>
                <a:cs typeface="ＭＳ Ｐゴシック" charset="0"/>
              </a:rPr>
              <a:t>Introductions</a:t>
            </a:r>
            <a:endParaRPr lang="en-US" sz="54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84676" name="Rectangle 1028"/>
          <p:cNvSpPr>
            <a:spLocks noChangeArrowheads="1"/>
          </p:cNvSpPr>
          <p:nvPr/>
        </p:nvSpPr>
        <p:spPr bwMode="auto">
          <a:xfrm>
            <a:off x="533400" y="381000"/>
            <a:ext cx="32004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b="1" i="1">
                <a:solidFill>
                  <a:srgbClr val="FFFF00"/>
                </a:solidFill>
                <a:latin typeface="Arial" charset="0"/>
                <a:ea typeface="MS PGothic" charset="0"/>
              </a:rPr>
              <a:t>GRIP PAT</a:t>
            </a:r>
            <a:endParaRPr lang="en-US" sz="3200" b="1">
              <a:solidFill>
                <a:srgbClr val="FFFF00"/>
              </a:solidFill>
              <a:latin typeface="Arial" charset="0"/>
              <a:ea typeface="MS PGothic" charset="0"/>
            </a:endParaRPr>
          </a:p>
        </p:txBody>
      </p:sp>
      <p:sp>
        <p:nvSpPr>
          <p:cNvPr id="284677" name="Rectangle 1029"/>
          <p:cNvSpPr>
            <a:spLocks noChangeArrowheads="1"/>
          </p:cNvSpPr>
          <p:nvPr/>
        </p:nvSpPr>
        <p:spPr bwMode="auto">
          <a:xfrm>
            <a:off x="1447800" y="1295400"/>
            <a:ext cx="7696200" cy="5334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600" b="1" i="1">
                <a:solidFill>
                  <a:srgbClr val="FFFF00"/>
                </a:solidFill>
                <a:latin typeface="Arial" charset="0"/>
                <a:ea typeface="MS PGothic" charset="0"/>
              </a:rPr>
              <a:t>G</a:t>
            </a: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et Attention on the Subject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>
                <a:solidFill>
                  <a:srgbClr val="FFFF00"/>
                </a:solidFill>
                <a:latin typeface="Arial" charset="0"/>
                <a:ea typeface="MS PGothic" charset="0"/>
              </a:rPr>
              <a:t>R</a:t>
            </a: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aise Need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>
                <a:solidFill>
                  <a:srgbClr val="FFFF00"/>
                </a:solidFill>
                <a:latin typeface="Arial" charset="0"/>
                <a:ea typeface="MS PGothic" charset="0"/>
              </a:rPr>
              <a:t>I</a:t>
            </a: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ntroduce the Subject, MI, or MPI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>
                <a:solidFill>
                  <a:srgbClr val="FFFF00"/>
                </a:solidFill>
                <a:latin typeface="Arial" charset="0"/>
                <a:ea typeface="MS PGothic" charset="0"/>
              </a:rPr>
              <a:t>P</a:t>
            </a: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rovide Background</a:t>
            </a:r>
            <a:endParaRPr lang="en-US" sz="3200" b="1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  <p:sp>
        <p:nvSpPr>
          <p:cNvPr id="1339398" name="WordArt 1030"/>
          <p:cNvSpPr>
            <a:spLocks noChangeArrowheads="1" noChangeShapeType="1" noTextEdit="1"/>
          </p:cNvSpPr>
          <p:nvPr/>
        </p:nvSpPr>
        <p:spPr bwMode="auto">
          <a:xfrm>
            <a:off x="7315200" y="1066800"/>
            <a:ext cx="1460500" cy="855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Secular</a:t>
            </a:r>
          </a:p>
        </p:txBody>
      </p:sp>
      <p:sp>
        <p:nvSpPr>
          <p:cNvPr id="1339399" name="WordArt 1031"/>
          <p:cNvSpPr>
            <a:spLocks noChangeArrowheads="1" noChangeShapeType="1" noTextEdit="1"/>
          </p:cNvSpPr>
          <p:nvPr/>
        </p:nvSpPr>
        <p:spPr bwMode="auto">
          <a:xfrm>
            <a:off x="7315200" y="1773238"/>
            <a:ext cx="1460500" cy="8556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Personal</a:t>
            </a:r>
          </a:p>
        </p:txBody>
      </p:sp>
      <p:sp>
        <p:nvSpPr>
          <p:cNvPr id="1339400" name="WordArt 1032"/>
          <p:cNvSpPr>
            <a:spLocks noChangeArrowheads="1" noChangeShapeType="1" noTextEdit="1"/>
          </p:cNvSpPr>
          <p:nvPr/>
        </p:nvSpPr>
        <p:spPr bwMode="auto">
          <a:xfrm>
            <a:off x="7315200" y="2479675"/>
            <a:ext cx="1460500" cy="855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Structural</a:t>
            </a:r>
          </a:p>
        </p:txBody>
      </p:sp>
      <p:sp>
        <p:nvSpPr>
          <p:cNvPr id="1339401" name="WordArt 1033"/>
          <p:cNvSpPr>
            <a:spLocks noChangeArrowheads="1" noChangeShapeType="1" noTextEdit="1"/>
          </p:cNvSpPr>
          <p:nvPr/>
        </p:nvSpPr>
        <p:spPr bwMode="auto">
          <a:xfrm>
            <a:off x="7315200" y="3184525"/>
            <a:ext cx="1460500" cy="855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Biblical</a:t>
            </a:r>
          </a:p>
        </p:txBody>
      </p:sp>
      <p:sp>
        <p:nvSpPr>
          <p:cNvPr id="1339402" name="WordArt 1034"/>
          <p:cNvSpPr>
            <a:spLocks noChangeArrowheads="1" noChangeShapeType="1" noTextEdit="1"/>
          </p:cNvSpPr>
          <p:nvPr/>
        </p:nvSpPr>
        <p:spPr bwMode="auto">
          <a:xfrm>
            <a:off x="6477000" y="228600"/>
            <a:ext cx="25908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Contact Points</a:t>
            </a:r>
          </a:p>
        </p:txBody>
      </p:sp>
      <p:sp>
        <p:nvSpPr>
          <p:cNvPr id="284683" name="Text Box 1035"/>
          <p:cNvSpPr txBox="1">
            <a:spLocks noChangeArrowheads="1"/>
          </p:cNvSpPr>
          <p:nvPr/>
        </p:nvSpPr>
        <p:spPr bwMode="auto">
          <a:xfrm>
            <a:off x="1219200" y="6324600"/>
            <a:ext cx="7469188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Contact points from Hostetler, </a:t>
            </a:r>
            <a:r>
              <a:rPr lang="en-US" i="1">
                <a:solidFill>
                  <a:srgbClr val="FFFFFF"/>
                </a:solidFill>
                <a:latin typeface="Arial" charset="0"/>
              </a:rPr>
              <a:t>Introducing the Sermon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4684" name="Text Box 1036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74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3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3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3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33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398" grpId="0" animBg="1"/>
      <p:bldP spid="1339399" grpId="0" animBg="1"/>
      <p:bldP spid="1339400" grpId="0" animBg="1"/>
      <p:bldP spid="1339401" grpId="0" animBg="1"/>
      <p:bldP spid="133940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1" name="Picture 2" descr="nebula-bull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4819" name="Rectangle 3"/>
          <p:cNvSpPr>
            <a:spLocks noGrp="1" noChangeArrowheads="1"/>
          </p:cNvSpPr>
          <p:nvPr>
            <p:ph type="ctrTitle"/>
          </p:nvPr>
        </p:nvSpPr>
        <p:spPr>
          <a:xfrm rot="16200000">
            <a:off x="-2781300" y="2857500"/>
            <a:ext cx="6858000" cy="11430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b="1">
                <a:solidFill>
                  <a:schemeClr val="bg1"/>
                </a:solidFill>
                <a:cs typeface="ＭＳ Ｐゴシック" charset="0"/>
              </a:rPr>
              <a:t>Introductions</a:t>
            </a:r>
            <a:endParaRPr lang="en-US" sz="54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533400" y="381000"/>
            <a:ext cx="32004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b="1" i="1">
                <a:solidFill>
                  <a:srgbClr val="FFFF00"/>
                </a:solidFill>
                <a:latin typeface="Arial" charset="0"/>
                <a:ea typeface="MS PGothic" charset="0"/>
              </a:rPr>
              <a:t>GRIP PAT</a:t>
            </a:r>
            <a:endParaRPr lang="en-US" sz="3200" b="1">
              <a:solidFill>
                <a:srgbClr val="FFFF00"/>
              </a:solidFill>
              <a:latin typeface="Arial" charset="0"/>
              <a:ea typeface="MS PGothic" charset="0"/>
            </a:endParaRPr>
          </a:p>
        </p:txBody>
      </p:sp>
      <p:sp>
        <p:nvSpPr>
          <p:cNvPr id="1314821" name="Rectangle 5"/>
          <p:cNvSpPr>
            <a:spLocks noChangeArrowheads="1"/>
          </p:cNvSpPr>
          <p:nvPr/>
        </p:nvSpPr>
        <p:spPr bwMode="auto">
          <a:xfrm>
            <a:off x="1447800" y="1295400"/>
            <a:ext cx="7696200" cy="5334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ＭＳ Ｐゴシック" charset="0"/>
              </a:rPr>
              <a:t>G</a:t>
            </a:r>
            <a:r>
              <a:rPr lang="en-US" sz="3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ＭＳ Ｐゴシック" charset="0"/>
              </a:rPr>
              <a:t>et Attention on the Subject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ＭＳ Ｐゴシック" charset="0"/>
              </a:rPr>
              <a:t>R</a:t>
            </a:r>
            <a:r>
              <a:rPr lang="en-US" sz="3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ＭＳ Ｐゴシック" charset="0"/>
              </a:rPr>
              <a:t>aise Need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ＭＳ Ｐゴシック" charset="0"/>
              </a:rPr>
              <a:t>I</a:t>
            </a:r>
            <a:r>
              <a:rPr lang="en-US" sz="3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ＭＳ Ｐゴシック" charset="0"/>
              </a:rPr>
              <a:t>ntroduce the Subject, MI, or MPI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ＭＳ Ｐゴシック" charset="0"/>
              </a:rPr>
              <a:t>P</a:t>
            </a:r>
            <a:r>
              <a:rPr lang="en-US" sz="3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ＭＳ Ｐゴシック" charset="0"/>
              </a:rPr>
              <a:t>rovide Background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sz="36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ＭＳ Ｐゴシック" charset="0"/>
              </a:rPr>
              <a:t>P</a:t>
            </a:r>
            <a:r>
              <a:rPr lang="en-US" sz="3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ＭＳ Ｐゴシック" charset="0"/>
              </a:rPr>
              <a:t>review Outline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ＭＳ Ｐゴシック" charset="0"/>
            </a:endParaRPr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74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31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482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69" name="Picture 12" descr="preview_warpedlitho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  <a:solidFill>
            <a:srgbClr val="FFFF00"/>
          </a:solidFill>
          <a:ln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chemeClr val="tx1"/>
                </a:solidFill>
                <a:cs typeface="ＭＳ Ｐゴシック" charset="0"/>
              </a:rPr>
              <a:t>Previewing Your Message</a:t>
            </a:r>
          </a:p>
        </p:txBody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749675"/>
            <a:ext cx="8964612" cy="685800"/>
          </a:xfrm>
          <a:effectLst/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2258"/>
                    </a:schemeClr>
                  </a:glow>
                </a:effectLst>
                <a:latin typeface="Arial" charset="0"/>
                <a:ea typeface="MS PGothic" charset="0"/>
              </a:rPr>
              <a:t>Today</a:t>
            </a:r>
            <a:r>
              <a:rPr lang="fr-FR" altLang="ja-JP" sz="2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2258"/>
                    </a:schemeClr>
                  </a:glow>
                </a:effectLst>
                <a:latin typeface="Arial" charset="0"/>
                <a:ea typeface="MS PGothic" charset="0"/>
              </a:rPr>
              <a:t>'</a:t>
            </a: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72258"/>
                    </a:schemeClr>
                  </a:glow>
                </a:effectLst>
                <a:latin typeface="Arial" charset="0"/>
                <a:ea typeface="MS PGothic" charset="0"/>
              </a:rPr>
              <a:t>s passage will show us…</a:t>
            </a:r>
          </a:p>
        </p:txBody>
      </p:sp>
      <p:sp>
        <p:nvSpPr>
          <p:cNvPr id="1446916" name="Rectangle 4"/>
          <p:cNvSpPr>
            <a:spLocks noChangeArrowheads="1"/>
          </p:cNvSpPr>
          <p:nvPr/>
        </p:nvSpPr>
        <p:spPr bwMode="auto">
          <a:xfrm>
            <a:off x="179388" y="4244975"/>
            <a:ext cx="8964612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74000"/>
                    </a:schemeClr>
                  </a:glow>
                </a:effectLst>
                <a:latin typeface="Arial" charset="0"/>
                <a:ea typeface="MS PGothic" charset="0"/>
              </a:rPr>
              <a:t>2 ways</a:t>
            </a:r>
            <a:r>
              <a:rPr lang="en-US" sz="2800" b="1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74000"/>
                    </a:schemeClr>
                  </a:glow>
                </a:effectLst>
                <a:latin typeface="Arial" charset="0"/>
                <a:ea typeface="MS PGothic" charset="0"/>
              </a:rPr>
              <a:t> to reverence God (pp. 51, 82)</a:t>
            </a:r>
          </a:p>
        </p:txBody>
      </p:sp>
      <p:sp>
        <p:nvSpPr>
          <p:cNvPr id="1446917" name="Text Box 5"/>
          <p:cNvSpPr txBox="1">
            <a:spLocks noChangeArrowheads="1"/>
          </p:cNvSpPr>
          <p:nvPr/>
        </p:nvSpPr>
        <p:spPr bwMode="auto">
          <a:xfrm>
            <a:off x="179388" y="3144838"/>
            <a:ext cx="3492500" cy="588962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00"/>
                </a:solidFill>
              </a:rPr>
              <a:t>Examples</a:t>
            </a:r>
          </a:p>
        </p:txBody>
      </p:sp>
      <p:sp>
        <p:nvSpPr>
          <p:cNvPr id="1446918" name="Rectangle 6"/>
          <p:cNvSpPr>
            <a:spLocks noChangeArrowheads="1"/>
          </p:cNvSpPr>
          <p:nvPr/>
        </p:nvSpPr>
        <p:spPr bwMode="auto">
          <a:xfrm>
            <a:off x="179388" y="1608138"/>
            <a:ext cx="8964612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74000"/>
                    </a:schemeClr>
                  </a:glow>
                </a:effectLst>
                <a:latin typeface="Arial" charset="0"/>
                <a:ea typeface="MS PGothic" charset="0"/>
              </a:rPr>
              <a:t>Reviews your subject</a:t>
            </a:r>
          </a:p>
        </p:txBody>
      </p:sp>
      <p:sp>
        <p:nvSpPr>
          <p:cNvPr id="1446919" name="Rectangle 7"/>
          <p:cNvSpPr>
            <a:spLocks noChangeArrowheads="1"/>
          </p:cNvSpPr>
          <p:nvPr/>
        </p:nvSpPr>
        <p:spPr bwMode="auto">
          <a:xfrm>
            <a:off x="179388" y="2111375"/>
            <a:ext cx="9047162" cy="936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74000"/>
                    </a:schemeClr>
                  </a:glow>
                </a:effectLst>
                <a:latin typeface="Arial" charset="0"/>
                <a:ea typeface="MS PGothic" charset="0"/>
              </a:rPr>
              <a:t>Gives the </a:t>
            </a:r>
            <a:r>
              <a:rPr lang="en-US" sz="2800" b="1" i="1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74000"/>
                    </a:schemeClr>
                  </a:glow>
                </a:effectLst>
                <a:latin typeface="Arial" charset="0"/>
                <a:ea typeface="MS PGothic" charset="0"/>
              </a:rPr>
              <a:t>number</a:t>
            </a:r>
            <a:r>
              <a:rPr lang="en-US" sz="2800" b="1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74000"/>
                    </a:schemeClr>
                  </a:glow>
                </a:effectLst>
                <a:latin typeface="Arial" charset="0"/>
                <a:ea typeface="MS PGothic" charset="0"/>
              </a:rPr>
              <a:t> of MPs (but not the whole points themselves)</a:t>
            </a:r>
          </a:p>
        </p:txBody>
      </p:sp>
      <p:sp>
        <p:nvSpPr>
          <p:cNvPr id="1446920" name="Text Box 8"/>
          <p:cNvSpPr txBox="1">
            <a:spLocks noChangeArrowheads="1"/>
          </p:cNvSpPr>
          <p:nvPr/>
        </p:nvSpPr>
        <p:spPr bwMode="auto">
          <a:xfrm>
            <a:off x="179388" y="1066800"/>
            <a:ext cx="3413125" cy="588963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00"/>
                </a:solidFill>
              </a:rPr>
              <a:t>What it does</a:t>
            </a:r>
          </a:p>
        </p:txBody>
      </p:sp>
      <p:sp>
        <p:nvSpPr>
          <p:cNvPr id="1446921" name="Rectangle 9"/>
          <p:cNvSpPr>
            <a:spLocks noChangeArrowheads="1"/>
          </p:cNvSpPr>
          <p:nvPr/>
        </p:nvSpPr>
        <p:spPr bwMode="auto">
          <a:xfrm>
            <a:off x="179388" y="4786313"/>
            <a:ext cx="8964612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74000"/>
                    </a:schemeClr>
                  </a:glow>
                </a:effectLst>
                <a:latin typeface="Arial" charset="0"/>
                <a:ea typeface="MS PGothic" charset="0"/>
              </a:rPr>
              <a:t>3 reasons</a:t>
            </a:r>
            <a:r>
              <a:rPr lang="en-US" sz="28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74000"/>
                    </a:schemeClr>
                  </a:glow>
                </a:effectLst>
                <a:latin typeface="Arial" charset="0"/>
                <a:ea typeface="MS PGothic" charset="0"/>
              </a:rPr>
              <a:t> we should get dirty for others (p. 148)</a:t>
            </a:r>
          </a:p>
        </p:txBody>
      </p:sp>
      <p:sp>
        <p:nvSpPr>
          <p:cNvPr id="1446922" name="Rectangle 10"/>
          <p:cNvSpPr>
            <a:spLocks noChangeArrowheads="1"/>
          </p:cNvSpPr>
          <p:nvPr/>
        </p:nvSpPr>
        <p:spPr bwMode="auto">
          <a:xfrm>
            <a:off x="179388" y="5867400"/>
            <a:ext cx="8964612" cy="838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74000"/>
                    </a:schemeClr>
                  </a:glow>
                </a:effectLst>
                <a:latin typeface="Arial" charset="0"/>
                <a:ea typeface="MS PGothic" charset="0"/>
              </a:rPr>
              <a:t>what God</a:t>
            </a:r>
            <a:r>
              <a:rPr lang="en-US" sz="2800" b="1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74000"/>
                    </a:schemeClr>
                  </a:glow>
                </a:effectLst>
                <a:latin typeface="Arial" charset="0"/>
                <a:ea typeface="MS PGothic" charset="0"/>
              </a:rPr>
              <a:t> thinks of missions and </a:t>
            </a:r>
            <a:r>
              <a:rPr lang="en-US" sz="28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74000"/>
                    </a:schemeClr>
                  </a:glow>
                </a:effectLst>
                <a:latin typeface="Arial" charset="0"/>
                <a:ea typeface="MS PGothic" charset="0"/>
              </a:rPr>
              <a:t>what we</a:t>
            </a:r>
            <a:r>
              <a:rPr lang="en-US" sz="2800" b="1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74000"/>
                    </a:schemeClr>
                  </a:glow>
                </a:effectLst>
                <a:latin typeface="Arial" charset="0"/>
                <a:ea typeface="MS PGothic" charset="0"/>
              </a:rPr>
              <a:t> should do in response (p. 156)</a:t>
            </a:r>
          </a:p>
        </p:txBody>
      </p:sp>
      <p:sp>
        <p:nvSpPr>
          <p:cNvPr id="1446923" name="Rectangle 11"/>
          <p:cNvSpPr>
            <a:spLocks noChangeArrowheads="1"/>
          </p:cNvSpPr>
          <p:nvPr/>
        </p:nvSpPr>
        <p:spPr bwMode="auto">
          <a:xfrm>
            <a:off x="179388" y="5327650"/>
            <a:ext cx="8964612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74000"/>
                    </a:schemeClr>
                  </a:glow>
                </a:effectLst>
                <a:latin typeface="Arial" charset="0"/>
                <a:ea typeface="MS PGothic" charset="0"/>
              </a:rPr>
              <a:t>3 principles</a:t>
            </a:r>
            <a:r>
              <a:rPr lang="en-US" sz="2800" b="1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74000"/>
                    </a:schemeClr>
                  </a:glow>
                </a:effectLst>
                <a:latin typeface="Arial" charset="0"/>
                <a:ea typeface="MS PGothic" charset="0"/>
              </a:rPr>
              <a:t> on finding a mate (p. 157e)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6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6915" grpId="0" build="p" autoUpdateAnimBg="0"/>
      <p:bldP spid="1446916" grpId="0" build="p" autoUpdateAnimBg="0"/>
      <p:bldP spid="1446917" grpId="0" animBg="1" autoUpdateAnimBg="0"/>
      <p:bldP spid="1446918" grpId="0" build="p" autoUpdateAnimBg="0"/>
      <p:bldP spid="1446919" grpId="0" build="p" autoUpdateAnimBg="0"/>
      <p:bldP spid="1446920" grpId="0" animBg="1" autoUpdateAnimBg="0"/>
      <p:bldP spid="1446921" grpId="0" build="p" autoUpdateAnimBg="0"/>
      <p:bldP spid="1446922" grpId="0" build="p" autoUpdateAnimBg="0"/>
      <p:bldP spid="1446923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3" name="Picture 2" descr="glow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76200"/>
            <a:ext cx="6934200" cy="3581400"/>
          </a:xfrm>
        </p:spPr>
        <p:txBody>
          <a:bodyPr/>
          <a:lstStyle/>
          <a:p>
            <a:pPr eaLnBrk="1" hangingPunct="1"/>
            <a:r>
              <a:rPr lang="en-US" sz="4800" b="1">
                <a:latin typeface="acme secret agent" charset="0"/>
                <a:ea typeface="Osaka" charset="0"/>
                <a:cs typeface="Osaka" charset="0"/>
              </a:rPr>
              <a:t>The Body of the Message</a:t>
            </a:r>
            <a:endParaRPr lang="en-US">
              <a:latin typeface="acme secret agent" charset="0"/>
              <a:ea typeface="Osaka" charset="0"/>
              <a:cs typeface="Osaka" charset="0"/>
            </a:endParaRPr>
          </a:p>
        </p:txBody>
      </p:sp>
      <p:sp>
        <p:nvSpPr>
          <p:cNvPr id="233476" name="Text Box 5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76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600200" y="2971800"/>
            <a:ext cx="6019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rPr>
              <a:t>Full sentence Main Points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rPr>
              <a:t>Transitions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rPr>
              <a:t>Illustrations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rPr>
              <a:t>Movement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rPr>
              <a:t>Restate subject</a:t>
            </a:r>
          </a:p>
        </p:txBody>
      </p:sp>
    </p:spTree>
    <p:extLst>
      <p:ext uri="{BB962C8B-B14F-4D97-AF65-F5344CB8AC3E}">
        <p14:creationId xmlns:p14="http://schemas.microsoft.com/office/powerpoint/2010/main" val="3850430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3250" y="609600"/>
            <a:ext cx="80010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  <a:ea typeface="MS PGothic" charset="0"/>
                <a:cs typeface="Arial" charset="0"/>
              </a:rPr>
              <a:t>The </a:t>
            </a:r>
            <a:r>
              <a:rPr lang="en-US" sz="2800" i="1">
                <a:latin typeface="Arial" charset="0"/>
                <a:ea typeface="MS PGothic" charset="0"/>
                <a:cs typeface="Arial" charset="0"/>
              </a:rPr>
              <a:t>Preparing Expository Sermons</a:t>
            </a:r>
            <a:r>
              <a:rPr lang="en-US" sz="2800">
                <a:latin typeface="Arial" charset="0"/>
                <a:ea typeface="MS PGothic" charset="0"/>
                <a:cs typeface="Arial" charset="0"/>
              </a:rPr>
              <a:t> Process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 useBgFill="1">
        <p:nvSpPr>
          <p:cNvPr id="6148" name="Rectangle 4"/>
          <p:cNvSpPr>
            <a:spLocks noChangeArrowheads="1"/>
          </p:cNvSpPr>
          <p:nvPr/>
        </p:nvSpPr>
        <p:spPr bwMode="auto">
          <a:xfrm>
            <a:off x="993775" y="1447800"/>
            <a:ext cx="7305675" cy="304800"/>
          </a:xfrm>
          <a:prstGeom prst="rect">
            <a:avLst/>
          </a:prstGeom>
          <a:ln>
            <a:noFill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Based on Ramesh Richard</a:t>
            </a:r>
            <a:r>
              <a:rPr lang="fr-FR" altLang="ja-JP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'</a:t>
            </a:r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s text, </a:t>
            </a:r>
            <a:r>
              <a:rPr lang="en-US" sz="1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Preparing Expository Sermons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6000" y="5146675"/>
            <a:ext cx="1041400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Study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995488" y="4419600"/>
            <a:ext cx="1550987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Structure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929313" y="5181600"/>
            <a:ext cx="1209675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Preach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5638800" y="4419600"/>
            <a:ext cx="1550988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Structure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438400" y="3643313"/>
            <a:ext cx="798513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CPT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6005513" y="3643313"/>
            <a:ext cx="815975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CPS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429000" y="2805113"/>
            <a:ext cx="2474913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Purpose Bridge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4191000" y="2336800"/>
            <a:ext cx="9017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Brain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3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Heart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3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Skeleton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93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Flesh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2189163" y="1884363"/>
            <a:ext cx="969962" cy="4587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TEXT</a:t>
            </a: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5770563" y="1884363"/>
            <a:ext cx="1533525" cy="4587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SERMON</a:t>
            </a: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519113" y="5486400"/>
            <a:ext cx="1401762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1 Choose Text</a:t>
            </a: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519113" y="5181600"/>
            <a:ext cx="1414462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2 Analyze Text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595313" y="4443413"/>
            <a:ext cx="1370012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3.1 Exegetical 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      Outline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671513" y="3757613"/>
            <a:ext cx="17859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3.2 Exegetical Idea</a:t>
            </a: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1281113" y="2690813"/>
            <a:ext cx="1609725" cy="7366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4   The Three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   Developmental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    Questions</a:t>
            </a: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3338513" y="2157413"/>
            <a:ext cx="264795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5 Desired Listener Response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6843713" y="3757613"/>
            <a:ext cx="1700212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6 Homiletical Idea</a:t>
            </a: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7339013" y="4191000"/>
            <a:ext cx="1290637" cy="9509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7 Homiletical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   Outline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8 Clarity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9 Intro/Concl</a:t>
            </a: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7377113" y="5281613"/>
            <a:ext cx="1030287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10 MSS &amp;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     Preach</a:t>
            </a: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White text shows 10 steps adapted from Haddon Robinson, </a:t>
            </a:r>
            <a:r>
              <a:rPr lang="en-US" sz="1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Biblical Preaching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 (notes, 105)</a:t>
            </a:r>
          </a:p>
        </p:txBody>
      </p:sp>
      <p:sp>
        <p:nvSpPr>
          <p:cNvPr id="357416" name="Text Box 41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latin typeface="Arial" charset="0"/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/>
      <p:bldP spid="6150" grpId="0" animBg="1"/>
      <p:bldP spid="6151" grpId="0" animBg="1"/>
      <p:bldP spid="6152" grpId="0" animBg="1"/>
      <p:bldP spid="6153" grpId="0"/>
      <p:bldP spid="6154" grpId="0"/>
      <p:bldP spid="6155" grpId="0"/>
      <p:bldP spid="6156" grpId="0" animBg="1"/>
      <p:bldP spid="6157" grpId="0"/>
      <p:bldP spid="6158" grpId="0" animBg="1"/>
      <p:bldP spid="6159" grpId="0" animBg="1"/>
      <p:bldP spid="6160" grpId="0"/>
      <p:bldP spid="6161" grpId="0"/>
      <p:bldP spid="6162" grpId="0"/>
      <p:bldP spid="6163" grpId="0"/>
      <p:bldP spid="6164" grpId="0"/>
      <p:bldP spid="6165" grpId="0"/>
      <p:bldP spid="6166" grpId="0" animBg="1"/>
      <p:bldP spid="6167" grpId="0" animBg="1"/>
      <p:bldP spid="6168" grpId="0" animBg="1"/>
      <p:bldP spid="6169" grpId="0" animBg="1"/>
      <p:bldP spid="6170" grpId="0" animBg="1"/>
      <p:bldP spid="6171" grpId="0" animBg="1"/>
      <p:bldP spid="6172" grpId="0" animBg="1"/>
      <p:bldP spid="6173" grpId="0" animBg="1"/>
      <p:bldP spid="6174" grpId="0"/>
      <p:bldP spid="6175" grpId="0"/>
      <p:bldP spid="6176" grpId="0"/>
      <p:bldP spid="6177" grpId="0"/>
      <p:bldP spid="6178" grpId="0"/>
      <p:bldP spid="6179" grpId="0"/>
      <p:bldP spid="6180" grpId="0"/>
      <p:bldP spid="6181" grpId="0"/>
      <p:bldP spid="6182" grpId="0"/>
      <p:bldP spid="618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 descr="DSS"/>
          <p:cNvPicPr>
            <a:picLocks noChangeAspect="1" noChangeArrowheads="1"/>
          </p:cNvPicPr>
          <p:nvPr/>
        </p:nvPicPr>
        <p:blipFill>
          <a:blip r:embed="rId3">
            <a:lum brigh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5525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u="sng">
                <a:solidFill>
                  <a:srgbClr val="000000"/>
                </a:solidFill>
              </a:rPr>
              <a:t>Write both the CPT &amp; CPS:</a:t>
            </a:r>
            <a:endParaRPr lang="en-US" sz="3200" b="1" i="1" u="sng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4800" y="255905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000000"/>
                </a:solidFill>
              </a:rPr>
              <a:t>• in the active voice</a:t>
            </a:r>
            <a:endParaRPr lang="en-US" sz="2800" b="1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4800" y="354965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000000"/>
                </a:solidFill>
              </a:rPr>
              <a:t>• in full sentences</a:t>
            </a:r>
            <a:endParaRPr lang="en-US" sz="2800" b="1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04800" y="454025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000000"/>
                </a:solidFill>
              </a:rPr>
              <a:t>• with correlating Z</a:t>
            </a:r>
            <a:r>
              <a:rPr lang="en-US" sz="3600" b="1" baseline="-25000">
                <a:solidFill>
                  <a:srgbClr val="000000"/>
                </a:solidFill>
              </a:rPr>
              <a:t>1</a:t>
            </a:r>
            <a:r>
              <a:rPr lang="en-US" sz="3600" b="1">
                <a:solidFill>
                  <a:srgbClr val="000000"/>
                </a:solidFill>
              </a:rPr>
              <a:t>s &amp; interrogatives</a:t>
            </a:r>
            <a:endParaRPr lang="en-US" sz="2800" b="1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04800" y="553085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rgbClr val="000000"/>
                </a:solidFill>
              </a:rPr>
              <a:t>• so they include the whole passage</a:t>
            </a:r>
            <a:endParaRPr lang="en-US" sz="2800" b="1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772400" y="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rgbClr val="000000"/>
                </a:solidFill>
              </a:rPr>
              <a:t>40</a:t>
            </a:r>
            <a:endParaRPr lang="en-US" b="1" i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1864" name="Title 11"/>
          <p:cNvSpPr>
            <a:spLocks noGrp="1"/>
          </p:cNvSpPr>
          <p:nvPr>
            <p:ph type="title" idx="4294967295"/>
          </p:nvPr>
        </p:nvSpPr>
        <p:spPr>
          <a:xfrm>
            <a:off x="-228600" y="457200"/>
            <a:ext cx="9372600" cy="9144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Comparing the Ideas</a:t>
            </a:r>
          </a:p>
        </p:txBody>
      </p:sp>
    </p:spTree>
    <p:extLst>
      <p:ext uri="{BB962C8B-B14F-4D97-AF65-F5344CB8AC3E}">
        <p14:creationId xmlns:p14="http://schemas.microsoft.com/office/powerpoint/2010/main" val="3863688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1" grpId="0"/>
      <p:bldP spid="2356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017" name="Picture 9" descr="_H8X7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7541" name="Rectangle 5"/>
          <p:cNvSpPr>
            <a:spLocks noChangeArrowheads="1"/>
          </p:cNvSpPr>
          <p:nvPr/>
        </p:nvSpPr>
        <p:spPr bwMode="auto">
          <a:xfrm rot="-5400000">
            <a:off x="5306218" y="2786856"/>
            <a:ext cx="6742113" cy="100647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FFFFFF"/>
                </a:solidFill>
                <a:effectLst>
                  <a:glow rad="279400">
                    <a:srgbClr val="000000">
                      <a:alpha val="75000"/>
                    </a:srgbClr>
                  </a:glow>
                </a:effectLst>
                <a:latin typeface="Arial" charset="0"/>
                <a:cs typeface="+mn-cs"/>
              </a:rPr>
              <a:t>Conclusions</a:t>
            </a:r>
          </a:p>
        </p:txBody>
      </p:sp>
      <p:sp>
        <p:nvSpPr>
          <p:cNvPr id="287748" name="Text Box 14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74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91680" y="1268760"/>
            <a:ext cx="839869" cy="51845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S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T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A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I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N</a:t>
            </a:r>
            <a:endParaRPr lang="en-US" sz="3200" b="1" dirty="0">
              <a:solidFill>
                <a:srgbClr val="FFFFFF"/>
              </a:solidFill>
              <a:effectLst>
                <a:glow rad="279400">
                  <a:srgbClr val="000000">
                    <a:alpha val="89000"/>
                  </a:srgbClr>
                </a:glow>
              </a:effectLst>
              <a:latin typeface="Arial" charset="0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691680" y="1268760"/>
            <a:ext cx="6912768" cy="51845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S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tate your MI (or restate it)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T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ell the Main Points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A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pply or exhort obedience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I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nclude Variety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N</a:t>
            </a:r>
            <a:r>
              <a:rPr lang="en-US" sz="3600" b="1" i="1" dirty="0">
                <a:solidFill>
                  <a:srgbClr val="FFFFFF"/>
                </a:solidFill>
                <a:effectLst>
                  <a:glow rad="279400">
                    <a:srgbClr val="000000">
                      <a:alpha val="89000"/>
                    </a:srgbClr>
                  </a:glow>
                </a:effectLst>
                <a:latin typeface="Arial" charset="0"/>
                <a:cs typeface="+mn-cs"/>
              </a:rPr>
              <a:t>ever announce a conclusion</a:t>
            </a:r>
            <a:endParaRPr lang="en-US" sz="3200" b="1" dirty="0">
              <a:solidFill>
                <a:srgbClr val="FFFFFF"/>
              </a:solidFill>
              <a:effectLst>
                <a:glow rad="279400">
                  <a:srgbClr val="000000">
                    <a:alpha val="89000"/>
                  </a:srgbClr>
                </a:glow>
              </a:effectLst>
              <a:latin typeface="Arial" charset="0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92725" y="515938"/>
            <a:ext cx="29718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b="1" i="1">
                <a:solidFill>
                  <a:srgbClr val="FFFFFF"/>
                </a:solidFill>
                <a:latin typeface="Arial" charset="0"/>
                <a:ea typeface="MS PGothic" charset="0"/>
              </a:rPr>
              <a:t>STAIN</a:t>
            </a:r>
            <a:endParaRPr lang="en-US" sz="3200" b="1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  <p:sp>
        <p:nvSpPr>
          <p:cNvPr id="470023" name="Title 2"/>
          <p:cNvSpPr>
            <a:spLocks noGrp="1"/>
          </p:cNvSpPr>
          <p:nvPr>
            <p:ph type="ctrTitle"/>
          </p:nvPr>
        </p:nvSpPr>
        <p:spPr>
          <a:xfrm>
            <a:off x="611188" y="-1035050"/>
            <a:ext cx="7772400" cy="1470025"/>
          </a:xfrm>
        </p:spPr>
        <p:txBody>
          <a:bodyPr/>
          <a:lstStyle/>
          <a:p>
            <a:r>
              <a:rPr lang="en-US">
                <a:latin typeface="Arial" charset="0"/>
              </a:rPr>
              <a:t>Conclusions Review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5" name="Rectangle 9"/>
          <p:cNvSpPr>
            <a:spLocks noChangeArrowheads="1"/>
          </p:cNvSpPr>
          <p:nvPr/>
        </p:nvSpPr>
        <p:spPr bwMode="auto">
          <a:xfrm>
            <a:off x="2987675" y="2133600"/>
            <a:ext cx="3313113" cy="4343400"/>
          </a:xfrm>
          <a:prstGeom prst="rect">
            <a:avLst/>
          </a:prstGeom>
          <a:gradFill rotWithShape="0">
            <a:gsLst>
              <a:gs pos="0">
                <a:srgbClr val="005C00"/>
              </a:gs>
              <a:gs pos="100000">
                <a:srgbClr val="002B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2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620713"/>
            <a:ext cx="8131175" cy="1131887"/>
          </a:xfrm>
          <a:solidFill>
            <a:srgbClr val="000000"/>
          </a:solidFill>
        </p:spPr>
        <p:txBody>
          <a:bodyPr/>
          <a:lstStyle/>
          <a:p>
            <a:pPr algn="ctr" eaLnBrk="1" hangingPunct="1">
              <a:defRPr/>
            </a:pPr>
            <a:r>
              <a:rPr kumimoji="0" lang="en-US" sz="4800" b="1" dirty="0">
                <a:latin typeface="Arial" charset="0"/>
                <a:cs typeface="Arial" charset="0"/>
              </a:rPr>
              <a:t>An Old Adage on Clarity</a:t>
            </a:r>
          </a:p>
        </p:txBody>
      </p:sp>
      <p:sp>
        <p:nvSpPr>
          <p:cNvPr id="472067" name="Text Box 17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charset="0"/>
              </a:rPr>
              <a:t>75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2398713"/>
            <a:ext cx="4356100" cy="3816350"/>
            <a:chOff x="0" y="2636912"/>
            <a:chExt cx="4355976" cy="3816424"/>
          </a:xfrm>
        </p:grpSpPr>
        <p:sp>
          <p:nvSpPr>
            <p:cNvPr id="472073" name="Right Arrow Callout 1"/>
            <p:cNvSpPr>
              <a:spLocks noChangeArrowheads="1"/>
            </p:cNvSpPr>
            <p:nvPr/>
          </p:nvSpPr>
          <p:spPr bwMode="auto">
            <a:xfrm>
              <a:off x="0" y="2636912"/>
              <a:ext cx="4355976" cy="3816424"/>
            </a:xfrm>
            <a:prstGeom prst="rightArrowCallout">
              <a:avLst>
                <a:gd name="adj1" fmla="val 25000"/>
                <a:gd name="adj2" fmla="val 25000"/>
                <a:gd name="adj3" fmla="val 24999"/>
                <a:gd name="adj4" fmla="val 7500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179383" y="3178259"/>
              <a:ext cx="3024101" cy="255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Helvetica" charset="0"/>
                  <a:ea typeface="MS PGothic" charset="0"/>
                  <a:cs typeface="MS PGothic" charset="0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Helvetica" charset="0"/>
                  <a:ea typeface="MS PGothic" charset="0"/>
                  <a:cs typeface="MS PGothic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Helvetica" charset="0"/>
                  <a:ea typeface="MS PGothic" charset="0"/>
                  <a:cs typeface="MS PGothic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Helvetica" charset="0"/>
                  <a:ea typeface="MS PGothic" charset="0"/>
                  <a:cs typeface="MS PGothic" charset="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Helvetica" charset="0"/>
                  <a:ea typeface="MS PGothic" charset="0"/>
                  <a:cs typeface="MS PGothic" charset="0"/>
                </a:defRPr>
              </a:lvl5pPr>
              <a:lvl6pPr eaLnBrk="0" hangingPunct="0">
                <a:buFont typeface="Wingdings" charset="0"/>
                <a:defRPr kumimoji="1" sz="2000">
                  <a:solidFill>
                    <a:schemeClr val="tx1"/>
                  </a:solidFill>
                  <a:latin typeface="Helvetica" charset="0"/>
                  <a:ea typeface="MS PGothic" charset="0"/>
                  <a:cs typeface="MS PGothic" charset="0"/>
                </a:defRPr>
              </a:lvl6pPr>
              <a:lvl7pPr eaLnBrk="0" hangingPunct="0">
                <a:buFont typeface="Wingdings" charset="0"/>
                <a:defRPr kumimoji="1" sz="2000">
                  <a:solidFill>
                    <a:schemeClr val="tx1"/>
                  </a:solidFill>
                  <a:latin typeface="Helvetica" charset="0"/>
                  <a:ea typeface="MS PGothic" charset="0"/>
                  <a:cs typeface="MS PGothic" charset="0"/>
                </a:defRPr>
              </a:lvl7pPr>
              <a:lvl8pPr eaLnBrk="0" hangingPunct="0">
                <a:buFont typeface="Wingdings" charset="0"/>
                <a:defRPr kumimoji="1" sz="2000">
                  <a:solidFill>
                    <a:schemeClr val="tx1"/>
                  </a:solidFill>
                  <a:latin typeface="Helvetica" charset="0"/>
                  <a:ea typeface="MS PGothic" charset="0"/>
                  <a:cs typeface="MS PGothic" charset="0"/>
                </a:defRPr>
              </a:lvl8pPr>
              <a:lvl9pPr eaLnBrk="0" hangingPunct="0">
                <a:buFont typeface="Wingdings" charset="0"/>
                <a:defRPr kumimoji="1" sz="2000">
                  <a:solidFill>
                    <a:schemeClr val="tx1"/>
                  </a:solidFill>
                  <a:latin typeface="Helvetica" charset="0"/>
                  <a:ea typeface="MS PGothic" charset="0"/>
                  <a:cs typeface="MS PGothic" charset="0"/>
                </a:defRPr>
              </a:lvl9pPr>
            </a:lstStyle>
            <a:p>
              <a:pPr>
                <a:defRPr/>
              </a:pPr>
              <a:r>
                <a:rPr kumimoji="0" lang="en-US" sz="4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Tell them what you are </a:t>
              </a:r>
              <a:r>
                <a:rPr kumimoji="0"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going to</a:t>
              </a:r>
              <a:r>
                <a:rPr kumimoji="0" lang="en-US" sz="4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tell them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787900" y="2398713"/>
            <a:ext cx="4356100" cy="3816350"/>
            <a:chOff x="4788024" y="2708920"/>
            <a:chExt cx="4355976" cy="3816424"/>
          </a:xfrm>
        </p:grpSpPr>
        <p:sp>
          <p:nvSpPr>
            <p:cNvPr id="472071" name="Right Arrow Callout 18"/>
            <p:cNvSpPr>
              <a:spLocks noChangeArrowheads="1"/>
            </p:cNvSpPr>
            <p:nvPr/>
          </p:nvSpPr>
          <p:spPr bwMode="auto">
            <a:xfrm rot="10800000">
              <a:off x="4788024" y="2708920"/>
              <a:ext cx="4355976" cy="3816424"/>
            </a:xfrm>
            <a:prstGeom prst="rightArrowCallout">
              <a:avLst>
                <a:gd name="adj1" fmla="val 25000"/>
                <a:gd name="adj2" fmla="val 25000"/>
                <a:gd name="adj3" fmla="val 24999"/>
                <a:gd name="adj4" fmla="val 75005"/>
              </a:avLst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6372304" y="3272493"/>
              <a:ext cx="2663749" cy="255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3200">
                  <a:solidFill>
                    <a:schemeClr val="tx1"/>
                  </a:solidFill>
                  <a:latin typeface="Helvetica" charset="0"/>
                  <a:ea typeface="MS PGothic" charset="0"/>
                  <a:cs typeface="MS PGothic" charset="0"/>
                </a:defRPr>
              </a:lvl1pPr>
              <a:lvl2pPr>
                <a:defRPr kumimoji="1" sz="2800">
                  <a:solidFill>
                    <a:schemeClr val="tx1"/>
                  </a:solidFill>
                  <a:latin typeface="Helvetica" charset="0"/>
                  <a:ea typeface="MS PGothic" charset="0"/>
                  <a:cs typeface="MS PGothic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Helvetica" charset="0"/>
                  <a:ea typeface="MS PGothic" charset="0"/>
                  <a:cs typeface="MS PGothic" charset="0"/>
                </a:defRPr>
              </a:lvl3pPr>
              <a:lvl4pPr>
                <a:defRPr kumimoji="1" sz="2000">
                  <a:solidFill>
                    <a:schemeClr val="tx1"/>
                  </a:solidFill>
                  <a:latin typeface="Helvetica" charset="0"/>
                  <a:ea typeface="MS PGothic" charset="0"/>
                  <a:cs typeface="MS PGothic" charset="0"/>
                </a:defRPr>
              </a:lvl4pPr>
              <a:lvl5pPr>
                <a:defRPr kumimoji="1" sz="2000">
                  <a:solidFill>
                    <a:schemeClr val="tx1"/>
                  </a:solidFill>
                  <a:latin typeface="Helvetica" charset="0"/>
                  <a:ea typeface="MS PGothic" charset="0"/>
                  <a:cs typeface="MS PGothic" charset="0"/>
                </a:defRPr>
              </a:lvl5pPr>
              <a:lvl6pPr eaLnBrk="0" hangingPunct="0">
                <a:buFont typeface="Wingdings" charset="0"/>
                <a:defRPr kumimoji="1" sz="2000">
                  <a:solidFill>
                    <a:schemeClr val="tx1"/>
                  </a:solidFill>
                  <a:latin typeface="Helvetica" charset="0"/>
                  <a:ea typeface="MS PGothic" charset="0"/>
                  <a:cs typeface="MS PGothic" charset="0"/>
                </a:defRPr>
              </a:lvl6pPr>
              <a:lvl7pPr eaLnBrk="0" hangingPunct="0">
                <a:buFont typeface="Wingdings" charset="0"/>
                <a:defRPr kumimoji="1" sz="2000">
                  <a:solidFill>
                    <a:schemeClr val="tx1"/>
                  </a:solidFill>
                  <a:latin typeface="Helvetica" charset="0"/>
                  <a:ea typeface="MS PGothic" charset="0"/>
                  <a:cs typeface="MS PGothic" charset="0"/>
                </a:defRPr>
              </a:lvl7pPr>
              <a:lvl8pPr eaLnBrk="0" hangingPunct="0">
                <a:buFont typeface="Wingdings" charset="0"/>
                <a:defRPr kumimoji="1" sz="2000">
                  <a:solidFill>
                    <a:schemeClr val="tx1"/>
                  </a:solidFill>
                  <a:latin typeface="Helvetica" charset="0"/>
                  <a:ea typeface="MS PGothic" charset="0"/>
                  <a:cs typeface="MS PGothic" charset="0"/>
                </a:defRPr>
              </a:lvl8pPr>
              <a:lvl9pPr eaLnBrk="0" hangingPunct="0">
                <a:buFont typeface="Wingdings" charset="0"/>
                <a:defRPr kumimoji="1" sz="2000">
                  <a:solidFill>
                    <a:schemeClr val="tx1"/>
                  </a:solidFill>
                  <a:latin typeface="Helvetica" charset="0"/>
                  <a:ea typeface="MS PGothic" charset="0"/>
                  <a:cs typeface="MS PGothic" charset="0"/>
                </a:defRPr>
              </a:lvl9pPr>
            </a:lstStyle>
            <a:p>
              <a:pPr>
                <a:defRPr/>
              </a:pPr>
              <a:r>
                <a:rPr kumimoji="0" lang="en-US" sz="4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Then </a:t>
              </a:r>
              <a:br>
                <a:rPr kumimoji="0" lang="en-US" sz="4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</a:br>
              <a:r>
                <a:rPr kumimoji="0" lang="en-US" sz="4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tell them what you </a:t>
              </a:r>
              <a:r>
                <a:rPr kumimoji="0"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told</a:t>
              </a:r>
              <a:r>
                <a:rPr kumimoji="0" lang="en-US" sz="4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them</a:t>
              </a:r>
            </a:p>
          </p:txBody>
        </p:sp>
      </p:grpSp>
      <p:sp>
        <p:nvSpPr>
          <p:cNvPr id="182282" name="Text Box 14"/>
          <p:cNvSpPr txBox="1">
            <a:spLocks noChangeArrowheads="1"/>
          </p:cNvSpPr>
          <p:nvPr/>
        </p:nvSpPr>
        <p:spPr bwMode="auto">
          <a:xfrm>
            <a:off x="2843213" y="2759075"/>
            <a:ext cx="33845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>
              <a:defRPr kumimoji="1" sz="28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>
              <a:defRPr kumimoji="1"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>
              <a:defRPr kumimoji="1"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>
              <a:defRPr kumimoji="1"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kumimoji="0" lang="en-US" sz="6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Tell</a:t>
            </a:r>
          </a:p>
          <a:p>
            <a:pPr algn="ctr">
              <a:defRPr/>
            </a:pPr>
            <a:endParaRPr kumimoji="0" lang="en-US" sz="6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kumimoji="0" lang="en-US" sz="6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Them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1831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289795" name="Text Box 3"/>
          <p:cNvSpPr txBox="1">
            <a:spLocks noChangeArrowheads="1"/>
          </p:cNvSpPr>
          <p:nvPr/>
        </p:nvSpPr>
        <p:spPr bwMode="auto">
          <a:xfrm>
            <a:off x="609600" y="995363"/>
            <a:ext cx="8534400" cy="996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FFFFFF"/>
                </a:solidFill>
                <a:latin typeface="Arial" charset="0"/>
                <a:cs typeface="Arial" charset="0"/>
              </a:rPr>
              <a:t>Subject</a:t>
            </a:r>
            <a:r>
              <a:rPr lang="en-US" sz="3600" b="1">
                <a:solidFill>
                  <a:srgbClr val="FFFFFF"/>
                </a:solidFill>
                <a:latin typeface="Arial" charset="0"/>
                <a:cs typeface="Arial" charset="0"/>
              </a:rPr>
              <a:t>: How can we know how to speak to non-Christians (Col. 4:6c)?</a:t>
            </a:r>
          </a:p>
        </p:txBody>
      </p:sp>
      <p:sp>
        <p:nvSpPr>
          <p:cNvPr id="14489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924800" cy="701675"/>
          </a:xfr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Types of Transitions</a:t>
            </a:r>
            <a:endParaRPr lang="en-US" sz="4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8529638" y="95250"/>
            <a:ext cx="523875" cy="463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68</a:t>
            </a: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609600" y="4149725"/>
            <a:ext cx="8077200" cy="5540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  <a:cs typeface="Arial" charset="0"/>
              </a:rPr>
              <a:t>I. Speak gracious words (6a)</a:t>
            </a:r>
          </a:p>
        </p:txBody>
      </p:sp>
      <p:sp>
        <p:nvSpPr>
          <p:cNvPr id="1448967" name="Text Box 7"/>
          <p:cNvSpPr txBox="1">
            <a:spLocks noChangeArrowheads="1"/>
          </p:cNvSpPr>
          <p:nvPr/>
        </p:nvSpPr>
        <p:spPr bwMode="auto">
          <a:xfrm>
            <a:off x="609600" y="4802188"/>
            <a:ext cx="8077200" cy="1200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FF00"/>
                </a:solidFill>
                <a:cs typeface="Arial" charset="0"/>
              </a:rPr>
              <a:t>(The second way to speak to non-Christians is to…)</a:t>
            </a:r>
          </a:p>
        </p:txBody>
      </p:sp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609600" y="6021388"/>
            <a:ext cx="8077200" cy="5540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  <a:cs typeface="Arial" charset="0"/>
              </a:rPr>
              <a:t>II. Speak wise words (6b)</a:t>
            </a:r>
          </a:p>
        </p:txBody>
      </p:sp>
      <p:sp>
        <p:nvSpPr>
          <p:cNvPr id="1448969" name="WordArt 9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3708400" cy="642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Arial"/>
                <a:ea typeface="Arial"/>
                <a:cs typeface="Arial"/>
              </a:rPr>
              <a:t>Incomplete Sentence</a:t>
            </a:r>
          </a:p>
        </p:txBody>
      </p:sp>
      <p:sp>
        <p:nvSpPr>
          <p:cNvPr id="1448970" name="Text Box 10"/>
          <p:cNvSpPr txBox="1">
            <a:spLocks noChangeArrowheads="1"/>
          </p:cNvSpPr>
          <p:nvPr/>
        </p:nvSpPr>
        <p:spPr bwMode="auto">
          <a:xfrm>
            <a:off x="609600" y="3068638"/>
            <a:ext cx="8534400" cy="1200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FF00"/>
                </a:solidFill>
                <a:cs typeface="Arial" charset="0"/>
              </a:rPr>
              <a:t>(The first way to speak to non-Christians is to…)</a:t>
            </a:r>
          </a:p>
        </p:txBody>
      </p:sp>
      <p:sp>
        <p:nvSpPr>
          <p:cNvPr id="1448971" name="Text Box 11"/>
          <p:cNvSpPr txBox="1">
            <a:spLocks noChangeArrowheads="1"/>
          </p:cNvSpPr>
          <p:nvPr/>
        </p:nvSpPr>
        <p:spPr bwMode="auto">
          <a:xfrm>
            <a:off x="609600" y="2108200"/>
            <a:ext cx="8534400" cy="996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FFFFFF"/>
                </a:solidFill>
                <a:latin typeface="Arial" charset="0"/>
                <a:cs typeface="Arial" charset="0"/>
              </a:rPr>
              <a:t>Preview</a:t>
            </a:r>
            <a:r>
              <a:rPr lang="en-US" sz="3600" b="1">
                <a:solidFill>
                  <a:srgbClr val="FFFFFF"/>
                </a:solidFill>
                <a:latin typeface="Arial" charset="0"/>
                <a:cs typeface="Arial" charset="0"/>
              </a:rPr>
              <a:t>: We will see </a:t>
            </a:r>
            <a:r>
              <a:rPr lang="en-US" sz="3600" b="1">
                <a:solidFill>
                  <a:srgbClr val="FFFF00"/>
                </a:solidFill>
                <a:latin typeface="Arial" charset="0"/>
                <a:cs typeface="Arial" charset="0"/>
              </a:rPr>
              <a:t>two ways</a:t>
            </a:r>
            <a:r>
              <a:rPr lang="en-US" sz="3600" b="1">
                <a:solidFill>
                  <a:srgbClr val="FFFFFF"/>
                </a:solidFill>
                <a:latin typeface="Arial" charset="0"/>
                <a:cs typeface="Arial" charset="0"/>
              </a:rPr>
              <a:t> to speak to non-Christians.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489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489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489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4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4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4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4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8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8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4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4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4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4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8967" grpId="0"/>
      <p:bldP spid="1448969" grpId="0" animBg="1"/>
      <p:bldP spid="1448970" grpId="0"/>
      <p:bldP spid="144897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1" name="Picture 2" descr="Sh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2971800" cy="28384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Some sermons are as clear as ancient Hebrew!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352800" y="762000"/>
            <a:ext cx="3124200" cy="4038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cs typeface="Arial" charset="0"/>
              </a:rPr>
              <a:t>How to Preach Clearly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219200" y="4679950"/>
            <a:ext cx="6934200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indent="-511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082675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b.	Subject</a:t>
            </a:r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67</a:t>
            </a:r>
          </a:p>
        </p:txBody>
      </p:sp>
      <p:sp>
        <p:nvSpPr>
          <p:cNvPr id="4782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Clarity in Your Introduction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219200" y="4054475"/>
            <a:ext cx="6934200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indent="-511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082675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a.	Main Idea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219200" y="5305425"/>
            <a:ext cx="6934200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indent="-511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082675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c.	MP I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57200" y="3429000"/>
            <a:ext cx="8686800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indent="-511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6254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u="sng">
                <a:solidFill>
                  <a:schemeClr val="bg1"/>
                </a:solidFill>
                <a:latin typeface="Arial"/>
                <a:cs typeface="Arial"/>
              </a:rPr>
              <a:t>2.  Clearly </a:t>
            </a:r>
            <a:r>
              <a:rPr lang="en-US" sz="3200" b="1" u="sng">
                <a:solidFill>
                  <a:srgbClr val="FFF61C"/>
                </a:solidFill>
                <a:latin typeface="Arial"/>
                <a:cs typeface="Arial"/>
              </a:rPr>
              <a:t>lead</a:t>
            </a:r>
            <a:r>
              <a:rPr lang="en-US" sz="3200" b="1" u="sng">
                <a:solidFill>
                  <a:schemeClr val="bg1"/>
                </a:solidFill>
                <a:latin typeface="Arial"/>
                <a:cs typeface="Arial"/>
              </a:rPr>
              <a:t> toward one of these three: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219200" y="2851150"/>
            <a:ext cx="6934200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indent="-511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082675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b.	Restate it (use different words).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219200" y="2225675"/>
            <a:ext cx="6934200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indent="-511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082675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a.	Repeat it (use same words).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457200" y="1600200"/>
            <a:ext cx="8686800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indent="-511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6254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u="sng">
                <a:solidFill>
                  <a:schemeClr val="bg1"/>
                </a:solidFill>
                <a:latin typeface="Arial"/>
                <a:cs typeface="Arial"/>
              </a:rPr>
              <a:t>1.  To </a:t>
            </a:r>
            <a:r>
              <a:rPr lang="en-US" sz="3200" b="1" u="sng">
                <a:solidFill>
                  <a:srgbClr val="FFF61C"/>
                </a:solidFill>
                <a:latin typeface="Arial"/>
                <a:cs typeface="Arial"/>
              </a:rPr>
              <a:t>emphasize</a:t>
            </a:r>
            <a:r>
              <a:rPr lang="en-US" sz="3200" b="1" u="sng">
                <a:solidFill>
                  <a:schemeClr val="bg1"/>
                </a:solidFill>
                <a:latin typeface="Arial"/>
                <a:cs typeface="Arial"/>
              </a:rPr>
              <a:t> each key sentence either: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457200" y="5943600"/>
            <a:ext cx="8686800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indent="-511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6254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u="sng">
                <a:solidFill>
                  <a:schemeClr val="bg1"/>
                </a:solidFill>
                <a:latin typeface="Arial"/>
                <a:cs typeface="Arial"/>
              </a:rPr>
              <a:t>3.  Share relevant </a:t>
            </a:r>
            <a:r>
              <a:rPr lang="en-US" sz="3200" b="1" u="sng">
                <a:solidFill>
                  <a:srgbClr val="FFF61C"/>
                </a:solidFill>
                <a:latin typeface="Arial"/>
                <a:cs typeface="Arial"/>
              </a:rPr>
              <a:t>background</a:t>
            </a:r>
            <a:r>
              <a:rPr lang="en-US" sz="3200" b="1" u="sng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i="1" u="sng">
                <a:solidFill>
                  <a:schemeClr val="bg1"/>
                </a:solidFill>
                <a:latin typeface="Arial"/>
                <a:cs typeface="Arial"/>
              </a:rPr>
              <a:t>before</a:t>
            </a:r>
            <a:r>
              <a:rPr lang="en-US" sz="3200" b="1" u="sng">
                <a:solidFill>
                  <a:schemeClr val="bg1"/>
                </a:solidFill>
                <a:latin typeface="Arial"/>
                <a:cs typeface="Arial"/>
              </a:rPr>
              <a:t> text.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9" grpId="0" autoUpdateAnimBg="0"/>
      <p:bldP spid="62470" grpId="0" autoUpdateAnimBg="0"/>
      <p:bldP spid="62471" grpId="0" autoUpdateAnimBg="0"/>
      <p:bldP spid="62472" grpId="0" autoUpdateAnimBg="0"/>
      <p:bldP spid="62473" grpId="0" autoUpdateAnimBg="0"/>
      <p:bldP spid="62474" grpId="0" autoUpdateAnimBg="0"/>
      <p:bldP spid="62475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7" name="Rectangle 2" descr="Medium wood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>
              <a:lum bright="-24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3603" name="Text Box 3"/>
          <p:cNvSpPr txBox="1">
            <a:spLocks noChangeArrowheads="1"/>
          </p:cNvSpPr>
          <p:nvPr/>
        </p:nvSpPr>
        <p:spPr bwMode="auto">
          <a:xfrm>
            <a:off x="990600" y="1600200"/>
            <a:ext cx="6934200" cy="43592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19138" indent="-719138" eaLnBrk="1" hangingPunct="1"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en-US" sz="4000" b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Repetition</a:t>
            </a:r>
          </a:p>
          <a:p>
            <a:pPr marL="719138" indent="-719138" eaLnBrk="1" hangingPunct="1"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en-US" sz="4000" b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Restatement</a:t>
            </a:r>
          </a:p>
          <a:p>
            <a:pPr marL="719138" indent="-719138" eaLnBrk="1" hangingPunct="1"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en-US" sz="4000" b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Transitions</a:t>
            </a:r>
          </a:p>
          <a:p>
            <a:pPr marL="719138" indent="-719138" eaLnBrk="1" hangingPunct="1"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en-US" sz="4000" b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Key Words</a:t>
            </a:r>
          </a:p>
          <a:p>
            <a:pPr marL="719138" indent="-719138" eaLnBrk="1" hangingPunct="1">
              <a:spcBef>
                <a:spcPct val="50000"/>
              </a:spcBef>
              <a:buFont typeface="Arial" charset="0"/>
              <a:buAutoNum type="arabicPeriod"/>
              <a:defRPr/>
            </a:pPr>
            <a:r>
              <a:rPr lang="en-US" sz="4000" b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Deductive Development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68</a:t>
            </a:r>
          </a:p>
        </p:txBody>
      </p:sp>
      <p:sp>
        <p:nvSpPr>
          <p:cNvPr id="48026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6858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Clarity in the Body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5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1027" name="Text Box 3"/>
          <p:cNvSpPr txBox="1">
            <a:spLocks noChangeArrowheads="1"/>
          </p:cNvSpPr>
          <p:nvPr/>
        </p:nvSpPr>
        <p:spPr bwMode="auto">
          <a:xfrm>
            <a:off x="2286000" y="1600200"/>
            <a:ext cx="6629400" cy="4400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20700" indent="-5207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State the Main Idea</a:t>
            </a:r>
            <a:b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(MI)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Repeat the Main Points</a:t>
            </a:r>
            <a:b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(MPs)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Drive it home with a clear story</a:t>
            </a:r>
          </a:p>
        </p:txBody>
      </p:sp>
      <p:sp>
        <p:nvSpPr>
          <p:cNvPr id="482307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68</a:t>
            </a:r>
          </a:p>
        </p:txBody>
      </p:sp>
      <p:sp>
        <p:nvSpPr>
          <p:cNvPr id="48230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8080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Clarity in the Conclusion</a:t>
            </a:r>
          </a:p>
        </p:txBody>
      </p:sp>
      <p:pic>
        <p:nvPicPr>
          <p:cNvPr id="482309" name="Picture 6" descr="images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17526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3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609600" y="3657600"/>
            <a:ext cx="7696200" cy="193833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4000" b="1" i="1" dirty="0">
                <a:solidFill>
                  <a:srgbClr val="FFFFFF"/>
                </a:solidFill>
                <a:cs typeface="Arial" charset="0"/>
              </a:rPr>
              <a:t>"He is the Alpha and Omega, </a:t>
            </a:r>
            <a:br>
              <a:rPr lang="en-US" altLang="ja-JP" sz="4000" b="1" i="1" dirty="0">
                <a:solidFill>
                  <a:srgbClr val="FFFFFF"/>
                </a:solidFill>
                <a:cs typeface="Arial" charset="0"/>
              </a:rPr>
            </a:br>
            <a:r>
              <a:rPr lang="en-US" altLang="ja-JP" sz="4000" b="1" i="1" dirty="0">
                <a:solidFill>
                  <a:srgbClr val="FFFFFF"/>
                </a:solidFill>
                <a:cs typeface="Arial" charset="0"/>
              </a:rPr>
              <a:t>the A and the Z, </a:t>
            </a:r>
            <a:br>
              <a:rPr lang="en-US" altLang="ja-JP" sz="4000" b="1" i="1" dirty="0">
                <a:solidFill>
                  <a:srgbClr val="FFFFFF"/>
                </a:solidFill>
                <a:cs typeface="Arial" charset="0"/>
              </a:rPr>
            </a:br>
            <a:r>
              <a:rPr lang="en-US" altLang="ja-JP" sz="4000" b="1" i="1" dirty="0">
                <a:solidFill>
                  <a:srgbClr val="FFFFFF"/>
                </a:solidFill>
                <a:cs typeface="Arial" charset="0"/>
              </a:rPr>
              <a:t>the beginning and end."</a:t>
            </a:r>
            <a:endParaRPr lang="en-US" sz="40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4876800" cy="701675"/>
          </a:xfrm>
          <a:gradFill rotWithShape="0">
            <a:gsLst>
              <a:gs pos="0">
                <a:srgbClr val="660066">
                  <a:gamma/>
                  <a:shade val="17255"/>
                  <a:invGamma/>
                </a:srgbClr>
              </a:gs>
              <a:gs pos="50000">
                <a:srgbClr val="660066"/>
              </a:gs>
              <a:gs pos="100000">
                <a:srgbClr val="660066">
                  <a:gamma/>
                  <a:shade val="17255"/>
                  <a:invGamma/>
                </a:srgbClr>
              </a:gs>
            </a:gsLst>
            <a:lin ang="5400000" scaled="1"/>
          </a:gradFill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Arial" charset="0"/>
              </a:rPr>
              <a:t>Use Movement</a:t>
            </a:r>
          </a:p>
        </p:txBody>
      </p:sp>
      <p:sp>
        <p:nvSpPr>
          <p:cNvPr id="294917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68</a:t>
            </a:r>
          </a:p>
        </p:txBody>
      </p:sp>
      <p:sp>
        <p:nvSpPr>
          <p:cNvPr id="479239" name="Text Box 7"/>
          <p:cNvSpPr txBox="1">
            <a:spLocks noChangeArrowheads="1"/>
          </p:cNvSpPr>
          <p:nvPr/>
        </p:nvSpPr>
        <p:spPr bwMode="auto">
          <a:xfrm rot="10800000" flipH="1" flipV="1">
            <a:off x="569913" y="1811338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!ytiralc rof sdrawkcab erutseG</a:t>
            </a:r>
          </a:p>
        </p:txBody>
      </p:sp>
      <p:pic>
        <p:nvPicPr>
          <p:cNvPr id="484358" name="Picture 10" descr="images-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00" y="0"/>
            <a:ext cx="219710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9243" name="Text Box 11"/>
          <p:cNvSpPr txBox="1">
            <a:spLocks noChangeArrowheads="1"/>
          </p:cNvSpPr>
          <p:nvPr/>
        </p:nvSpPr>
        <p:spPr bwMode="auto">
          <a:xfrm>
            <a:off x="569913" y="24384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i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Gesture backwards for clarity!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9" grpId="0" build="p" autoUpdateAnimBg="0" advAuto="6000"/>
      <p:bldP spid="479243" grpId="0" build="p" autoUpdateAnimBg="0" advAuto="600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2362200"/>
          </a:xfrm>
        </p:spPr>
        <p:txBody>
          <a:bodyPr/>
          <a:lstStyle/>
          <a:p>
            <a:pPr eaLnBrk="1" hangingPunct="1"/>
            <a:r>
              <a:rPr kumimoji="0" lang="en-US" sz="6600" b="1">
                <a:latin typeface="Helvetica" charset="0"/>
                <a:ea typeface="Osaka" charset="0"/>
                <a:cs typeface="Osaka" charset="0"/>
              </a:rPr>
              <a:t>Exegetical Outlining</a:t>
            </a:r>
            <a:endParaRPr kumimoji="0" lang="en-US" sz="5400">
              <a:latin typeface="Helvetica" charset="0"/>
              <a:ea typeface="Osaka" charset="0"/>
              <a:cs typeface="Osaka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578850" y="76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r>
              <a:rPr lang="en-US" b="1">
                <a:latin typeface="Times New Roman" charset="0"/>
                <a:ea typeface="Osaka" charset="0"/>
                <a:cs typeface="Osaka" charset="0"/>
              </a:rPr>
              <a:t>31</a:t>
            </a:r>
            <a:endParaRPr lang="en-US"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36548" name="Rectangle 5"/>
          <p:cNvSpPr>
            <a:spLocks noChangeArrowheads="1"/>
          </p:cNvSpPr>
          <p:nvPr/>
        </p:nvSpPr>
        <p:spPr bwMode="auto">
          <a:xfrm>
            <a:off x="1295400" y="3810000"/>
            <a:ext cx="6400800" cy="175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01600" algn="ctr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00000"/>
              <a:buFont typeface="Wingdings" charset="0"/>
              <a:buNone/>
              <a:defRPr/>
            </a:pPr>
            <a:r>
              <a:rPr lang="en-US" sz="4800" b="1">
                <a:latin typeface="Helvetica" charset="0"/>
                <a:ea typeface="Osaka" charset="0"/>
                <a:cs typeface="Osaka" charset="0"/>
              </a:rPr>
              <a:t>How to outline based on the text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5663" y="609600"/>
            <a:ext cx="746125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US" sz="2800" i="1">
                <a:latin typeface="Arial" charset="0"/>
                <a:ea typeface="ＭＳ Ｐゴシック" charset="0"/>
                <a:cs typeface="Arial" charset="0"/>
              </a:rPr>
              <a:t>Preparing Expository Sermons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 Process</a:t>
            </a:r>
          </a:p>
        </p:txBody>
      </p:sp>
      <p:sp>
        <p:nvSpPr>
          <p:cNvPr id="488451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 useBgFill="1">
        <p:nvSpPr>
          <p:cNvPr id="8196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>
            <a:noFill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On a piece of paper, fill in the 13 blanks below…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286000" y="5146675"/>
            <a:ext cx="1041400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Study</a:t>
            </a:r>
          </a:p>
        </p:txBody>
      </p:sp>
      <p:sp>
        <p:nvSpPr>
          <p:cNvPr id="488454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8455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8456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995488" y="4419600"/>
            <a:ext cx="1550987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Structure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929313" y="5181600"/>
            <a:ext cx="1209675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Preach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5638800" y="4419600"/>
            <a:ext cx="1550988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Structure</a:t>
            </a:r>
          </a:p>
        </p:txBody>
      </p:sp>
      <p:sp>
        <p:nvSpPr>
          <p:cNvPr id="488460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438400" y="3643313"/>
            <a:ext cx="798513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CPT</a:t>
            </a:r>
          </a:p>
        </p:txBody>
      </p:sp>
      <p:sp>
        <p:nvSpPr>
          <p:cNvPr id="488462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8463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6005513" y="3643313"/>
            <a:ext cx="815975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CPS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3429000" y="2805113"/>
            <a:ext cx="2474913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Purpose Bridge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4165600" y="2276475"/>
            <a:ext cx="901700" cy="3984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Brain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4076700" y="3708400"/>
            <a:ext cx="1079500" cy="393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Heart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3924300" y="4470400"/>
            <a:ext cx="1384300" cy="393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Skeleton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4152900" y="5232400"/>
            <a:ext cx="927100" cy="393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Flesh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88470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8471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8472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8473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8474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8475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2209800" y="1968500"/>
            <a:ext cx="969963" cy="458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TEXT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5791200" y="1968500"/>
            <a:ext cx="1533525" cy="458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SERMON</a:t>
            </a:r>
          </a:p>
        </p:txBody>
      </p:sp>
      <p:sp>
        <p:nvSpPr>
          <p:cNvPr id="488478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latin typeface="Arial" charset="0"/>
              </a:rPr>
              <a:t>27-28, 251</a:t>
            </a:r>
            <a:endParaRPr lang="en-US">
              <a:solidFill>
                <a:srgbClr val="00084D"/>
              </a:solidFill>
              <a:latin typeface="Arial" charset="0"/>
            </a:endParaRPr>
          </a:p>
        </p:txBody>
      </p:sp>
      <p:sp>
        <p:nvSpPr>
          <p:cNvPr id="488479" name="WordArt 41"/>
          <p:cNvSpPr>
            <a:spLocks noChangeArrowheads="1" noChangeShapeType="1" noTextEdit="1"/>
          </p:cNvSpPr>
          <p:nvPr/>
        </p:nvSpPr>
        <p:spPr bwMode="auto">
          <a:xfrm rot="-846088">
            <a:off x="0" y="228600"/>
            <a:ext cx="2209800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lin ang="1704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Pop Quiz</a:t>
            </a:r>
          </a:p>
        </p:txBody>
      </p:sp>
      <p:sp>
        <p:nvSpPr>
          <p:cNvPr id="488480" name="Line 42"/>
          <p:cNvSpPr>
            <a:spLocks noChangeShapeType="1"/>
          </p:cNvSpPr>
          <p:nvPr/>
        </p:nvSpPr>
        <p:spPr bwMode="auto">
          <a:xfrm>
            <a:off x="2286000" y="23622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8481" name="Line 43"/>
          <p:cNvSpPr>
            <a:spLocks noChangeShapeType="1"/>
          </p:cNvSpPr>
          <p:nvPr/>
        </p:nvSpPr>
        <p:spPr bwMode="auto">
          <a:xfrm>
            <a:off x="5791200" y="23622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8482" name="Line 44"/>
          <p:cNvSpPr>
            <a:spLocks noChangeShapeType="1"/>
          </p:cNvSpPr>
          <p:nvPr/>
        </p:nvSpPr>
        <p:spPr bwMode="auto">
          <a:xfrm>
            <a:off x="4038600" y="26670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8483" name="Line 45"/>
          <p:cNvSpPr>
            <a:spLocks noChangeShapeType="1"/>
          </p:cNvSpPr>
          <p:nvPr/>
        </p:nvSpPr>
        <p:spPr bwMode="auto">
          <a:xfrm>
            <a:off x="3962400" y="4114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8484" name="Line 46"/>
          <p:cNvSpPr>
            <a:spLocks noChangeShapeType="1"/>
          </p:cNvSpPr>
          <p:nvPr/>
        </p:nvSpPr>
        <p:spPr bwMode="auto">
          <a:xfrm>
            <a:off x="3962400" y="487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8485" name="Line 47"/>
          <p:cNvSpPr>
            <a:spLocks noChangeShapeType="1"/>
          </p:cNvSpPr>
          <p:nvPr/>
        </p:nvSpPr>
        <p:spPr bwMode="auto">
          <a:xfrm>
            <a:off x="3962400" y="5638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1" grpId="0"/>
      <p:bldP spid="8202" grpId="0"/>
      <p:bldP spid="8203" grpId="0"/>
      <p:bldP spid="8205" grpId="0"/>
      <p:bldP spid="8208" grpId="0"/>
      <p:bldP spid="8209" grpId="0"/>
      <p:bldP spid="8210" grpId="0"/>
      <p:bldP spid="8211" grpId="0"/>
      <p:bldP spid="8212" grpId="0"/>
      <p:bldP spid="8213" grpId="0"/>
      <p:bldP spid="8220" grpId="0" animBg="1"/>
      <p:bldP spid="822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609600"/>
            <a:ext cx="8135937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US" sz="2800" i="1">
                <a:latin typeface="Arial" charset="0"/>
                <a:ea typeface="ＭＳ Ｐゴシック" charset="0"/>
                <a:cs typeface="Arial" charset="0"/>
              </a:rPr>
              <a:t>Preparing Expository Sermons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 Process</a:t>
            </a:r>
          </a:p>
        </p:txBody>
      </p:sp>
      <p:sp>
        <p:nvSpPr>
          <p:cNvPr id="490499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 useBgFill="1">
        <p:nvSpPr>
          <p:cNvPr id="10244" name="Rectangle 4"/>
          <p:cNvSpPr>
            <a:spLocks noChangeArrowheads="1"/>
          </p:cNvSpPr>
          <p:nvPr/>
        </p:nvSpPr>
        <p:spPr bwMode="auto">
          <a:xfrm>
            <a:off x="869950" y="1447800"/>
            <a:ext cx="7429500" cy="304800"/>
          </a:xfrm>
          <a:prstGeom prst="rect">
            <a:avLst/>
          </a:prstGeom>
          <a:ln>
            <a:noFill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Based on Ramesh Richard</a:t>
            </a:r>
            <a:r>
              <a:rPr lang="fr-FR" altLang="ja-JP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'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 text, </a:t>
            </a:r>
            <a:r>
              <a:rPr lang="en-US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Preparing Expository Sermons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5146675"/>
            <a:ext cx="1041400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Study</a:t>
            </a:r>
          </a:p>
        </p:txBody>
      </p:sp>
      <p:sp>
        <p:nvSpPr>
          <p:cNvPr id="490502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0503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0504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95488" y="4419600"/>
            <a:ext cx="1550987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Structure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929313" y="5181600"/>
            <a:ext cx="1209675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Preach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5638800" y="4419600"/>
            <a:ext cx="1550988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Structure</a:t>
            </a:r>
          </a:p>
        </p:txBody>
      </p:sp>
      <p:sp>
        <p:nvSpPr>
          <p:cNvPr id="490508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438400" y="3643313"/>
            <a:ext cx="798513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CPT</a:t>
            </a:r>
          </a:p>
        </p:txBody>
      </p:sp>
      <p:sp>
        <p:nvSpPr>
          <p:cNvPr id="490510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0511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6005513" y="3643313"/>
            <a:ext cx="815975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CPS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429000" y="2805113"/>
            <a:ext cx="2474913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Purpose Bridge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191000" y="2336800"/>
            <a:ext cx="9017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Brain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3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Heart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3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Skeleton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93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Flesh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90518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0519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0520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0521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0522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0523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2189163" y="1884363"/>
            <a:ext cx="969962" cy="4587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TEXT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5770563" y="1884363"/>
            <a:ext cx="1533525" cy="4587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SERMON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519113" y="5486400"/>
            <a:ext cx="1401762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 Choose Text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19113" y="5181600"/>
            <a:ext cx="1414462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 Analyze Text</a:t>
            </a: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595313" y="4443413"/>
            <a:ext cx="1370012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3.1 Exegetical 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Outline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671513" y="3757613"/>
            <a:ext cx="17859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3.2 Exegetical Idea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1281113" y="2690813"/>
            <a:ext cx="1609725" cy="7366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   The Three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Developmental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Questions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3338513" y="2157413"/>
            <a:ext cx="264795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 Desired Listener Response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6843713" y="3757613"/>
            <a:ext cx="1700212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6 Homiletical Idea</a:t>
            </a: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7339013" y="4191000"/>
            <a:ext cx="1290637" cy="9509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7 Homiletical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Outline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8 Clarity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 Intro/Concl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7377113" y="5281613"/>
            <a:ext cx="1030287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10 MSS &amp;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Preach</a:t>
            </a: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White text shows 10 steps adapted from Haddon Robinson, </a:t>
            </a: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Biblical Preaching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(notes, 105)</a:t>
            </a:r>
          </a:p>
        </p:txBody>
      </p:sp>
      <p:sp>
        <p:nvSpPr>
          <p:cNvPr id="49053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latin typeface="Arial" charset="0"/>
              </a:rPr>
              <a:t>27-28, 251</a:t>
            </a:r>
            <a:endParaRPr lang="en-US">
              <a:solidFill>
                <a:srgbClr val="00084D"/>
              </a:solidFill>
              <a:latin typeface="Arial" charset="0"/>
            </a:endParaRPr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 rot="616603">
            <a:off x="2743200" y="2514600"/>
            <a:ext cx="5029200" cy="1447800"/>
          </a:xfrm>
          <a:prstGeom prst="ellipse">
            <a:avLst/>
          </a:prstGeom>
          <a:noFill/>
          <a:ln w="76200">
            <a:solidFill>
              <a:srgbClr val="FF050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609600"/>
            <a:ext cx="7894638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US" sz="2800" i="1">
                <a:latin typeface="Arial" charset="0"/>
                <a:ea typeface="ＭＳ Ｐゴシック" charset="0"/>
                <a:cs typeface="Arial" charset="0"/>
              </a:rPr>
              <a:t>Preparing Expository Sermons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 Process</a:t>
            </a:r>
          </a:p>
        </p:txBody>
      </p:sp>
      <p:sp>
        <p:nvSpPr>
          <p:cNvPr id="492547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 useBgFill="1">
        <p:nvSpPr>
          <p:cNvPr id="12292" name="Rectangle 4"/>
          <p:cNvSpPr>
            <a:spLocks noChangeArrowheads="1"/>
          </p:cNvSpPr>
          <p:nvPr/>
        </p:nvSpPr>
        <p:spPr bwMode="auto">
          <a:xfrm>
            <a:off x="1020763" y="1447800"/>
            <a:ext cx="7207250" cy="304800"/>
          </a:xfrm>
          <a:prstGeom prst="rect">
            <a:avLst/>
          </a:prstGeom>
          <a:ln>
            <a:noFill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Based on Ramesh Richard</a:t>
            </a:r>
            <a:r>
              <a:rPr lang="fr-FR" altLang="ja-JP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'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 text, </a:t>
            </a:r>
            <a:r>
              <a:rPr lang="en-US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Preparing Expository Sermons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286000" y="5146675"/>
            <a:ext cx="1041400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Study</a:t>
            </a:r>
          </a:p>
        </p:txBody>
      </p:sp>
      <p:sp>
        <p:nvSpPr>
          <p:cNvPr id="492550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2551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2552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995488" y="4419600"/>
            <a:ext cx="1550987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Structure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929313" y="5181600"/>
            <a:ext cx="1209675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Preach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5638800" y="4419600"/>
            <a:ext cx="1550988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Structure</a:t>
            </a:r>
          </a:p>
        </p:txBody>
      </p:sp>
      <p:sp>
        <p:nvSpPr>
          <p:cNvPr id="492556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2438400" y="3643313"/>
            <a:ext cx="798513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CPT</a:t>
            </a:r>
          </a:p>
        </p:txBody>
      </p:sp>
      <p:sp>
        <p:nvSpPr>
          <p:cNvPr id="492558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2559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6005513" y="3643313"/>
            <a:ext cx="815975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CPS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3429000" y="2805113"/>
            <a:ext cx="2474913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Purpose Bridge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4191000" y="2336800"/>
            <a:ext cx="9017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Brain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3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Heart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3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Skeleton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93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Flesh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92566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2567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2568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2569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2570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2571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2189163" y="1884363"/>
            <a:ext cx="969962" cy="4587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TEXT</a:t>
            </a: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5770563" y="1884363"/>
            <a:ext cx="1533525" cy="4587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SERMON</a:t>
            </a:r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519113" y="5486400"/>
            <a:ext cx="1401762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 Choose Text</a:t>
            </a:r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519113" y="5181600"/>
            <a:ext cx="1414462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 Analyze Text</a:t>
            </a: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595313" y="4443413"/>
            <a:ext cx="1370012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3.1 Exegetical 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Outline</a:t>
            </a:r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671513" y="3757613"/>
            <a:ext cx="1785937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3.2 Exegetical Idea</a:t>
            </a:r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1281113" y="2690813"/>
            <a:ext cx="1609725" cy="7366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   The Three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Developmental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Questions</a:t>
            </a:r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3338513" y="2157413"/>
            <a:ext cx="264795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 Desired Listener Response</a:t>
            </a:r>
          </a:p>
        </p:txBody>
      </p:sp>
      <p:sp>
        <p:nvSpPr>
          <p:cNvPr id="12324" name="Rectangle 36"/>
          <p:cNvSpPr>
            <a:spLocks noChangeArrowheads="1"/>
          </p:cNvSpPr>
          <p:nvPr/>
        </p:nvSpPr>
        <p:spPr bwMode="auto">
          <a:xfrm>
            <a:off x="6843713" y="3757613"/>
            <a:ext cx="1700212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6 Homiletical Idea</a:t>
            </a:r>
          </a:p>
        </p:txBody>
      </p:sp>
      <p:sp>
        <p:nvSpPr>
          <p:cNvPr id="12325" name="Rectangle 37"/>
          <p:cNvSpPr>
            <a:spLocks noChangeArrowheads="1"/>
          </p:cNvSpPr>
          <p:nvPr/>
        </p:nvSpPr>
        <p:spPr bwMode="auto">
          <a:xfrm>
            <a:off x="7339013" y="4191000"/>
            <a:ext cx="1290637" cy="9509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7 Homiletical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Outline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8 Clarity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 Intro/Concl</a:t>
            </a:r>
          </a:p>
        </p:txBody>
      </p:sp>
      <p:sp>
        <p:nvSpPr>
          <p:cNvPr id="12326" name="Rectangle 38"/>
          <p:cNvSpPr>
            <a:spLocks noChangeArrowheads="1"/>
          </p:cNvSpPr>
          <p:nvPr/>
        </p:nvSpPr>
        <p:spPr bwMode="auto">
          <a:xfrm>
            <a:off x="7377113" y="5281613"/>
            <a:ext cx="1030287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10 MSS &amp;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Preach</a:t>
            </a:r>
          </a:p>
        </p:txBody>
      </p:sp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White text shows 10 steps adapted from Haddon Robinson, </a:t>
            </a: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Biblical Preaching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(notes, 105)</a:t>
            </a:r>
          </a:p>
        </p:txBody>
      </p:sp>
      <p:sp>
        <p:nvSpPr>
          <p:cNvPr id="492584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latin typeface="Arial" charset="0"/>
              </a:rPr>
              <a:t>27-28, 251</a:t>
            </a:r>
            <a:endParaRPr lang="en-US">
              <a:solidFill>
                <a:srgbClr val="00084D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609600"/>
            <a:ext cx="7894638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US" sz="2800" i="1">
                <a:latin typeface="Arial" charset="0"/>
                <a:ea typeface="ＭＳ Ｐゴシック" charset="0"/>
                <a:cs typeface="Arial" charset="0"/>
              </a:rPr>
              <a:t>Preparing Expository Sermons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 Process</a:t>
            </a:r>
          </a:p>
        </p:txBody>
      </p:sp>
      <p:sp>
        <p:nvSpPr>
          <p:cNvPr id="494595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 useBgFill="1">
        <p:nvSpPr>
          <p:cNvPr id="14340" name="Rectangle 4"/>
          <p:cNvSpPr>
            <a:spLocks noChangeArrowheads="1"/>
          </p:cNvSpPr>
          <p:nvPr/>
        </p:nvSpPr>
        <p:spPr bwMode="auto">
          <a:xfrm>
            <a:off x="1020763" y="1447800"/>
            <a:ext cx="7207250" cy="304800"/>
          </a:xfrm>
          <a:prstGeom prst="rect">
            <a:avLst/>
          </a:prstGeom>
          <a:ln>
            <a:noFill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Based on Ramesh Richard</a:t>
            </a:r>
            <a:r>
              <a:rPr lang="fr-FR" altLang="ja-JP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'</a:t>
            </a:r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 text, </a:t>
            </a:r>
            <a:r>
              <a:rPr lang="en-US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Preparing Expository Sermons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86000" y="5146675"/>
            <a:ext cx="1041400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Study</a:t>
            </a:r>
          </a:p>
        </p:txBody>
      </p:sp>
      <p:sp>
        <p:nvSpPr>
          <p:cNvPr id="494598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4599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4600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995488" y="4419600"/>
            <a:ext cx="1550987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Structure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929313" y="5181600"/>
            <a:ext cx="1209675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Preach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638800" y="4419600"/>
            <a:ext cx="1550988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Structure</a:t>
            </a:r>
          </a:p>
        </p:txBody>
      </p:sp>
      <p:sp>
        <p:nvSpPr>
          <p:cNvPr id="494604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438400" y="3643313"/>
            <a:ext cx="798513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CPT</a:t>
            </a:r>
          </a:p>
        </p:txBody>
      </p:sp>
      <p:sp>
        <p:nvSpPr>
          <p:cNvPr id="494606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460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6005513" y="3643313"/>
            <a:ext cx="815975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CPS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3429000" y="2805113"/>
            <a:ext cx="2474913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Purpose Bridge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4191000" y="2336800"/>
            <a:ext cx="9017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Brain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3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Heart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3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Skeleton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93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Flesh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94614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4615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4616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4617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4618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4619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2189163" y="1884363"/>
            <a:ext cx="969962" cy="4587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TEXT</a:t>
            </a: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5770563" y="1884363"/>
            <a:ext cx="1533525" cy="4587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SERMON</a:t>
            </a:r>
          </a:p>
        </p:txBody>
      </p:sp>
      <p:sp>
        <p:nvSpPr>
          <p:cNvPr id="494622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latin typeface="Arial" charset="0"/>
              </a:rPr>
              <a:t>27-28, 251</a:t>
            </a:r>
            <a:endParaRPr lang="en-US">
              <a:solidFill>
                <a:srgbClr val="00084D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80010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4000" b="1"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US" sz="4000" b="1" i="1">
                <a:latin typeface="Arial" charset="0"/>
                <a:ea typeface="ＭＳ Ｐゴシック" charset="0"/>
                <a:cs typeface="Arial" charset="0"/>
              </a:rPr>
              <a:t>Topical Exposition</a:t>
            </a:r>
            <a:r>
              <a:rPr lang="en-US" sz="4000" b="1">
                <a:latin typeface="Arial" charset="0"/>
                <a:ea typeface="ＭＳ Ｐゴシック" charset="0"/>
                <a:cs typeface="Arial" charset="0"/>
              </a:rPr>
              <a:t> Process</a:t>
            </a:r>
            <a:endParaRPr lang="en-US" sz="28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6643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68740" name="Rectangle 4"/>
          <p:cNvSpPr>
            <a:spLocks noChangeArrowheads="1"/>
          </p:cNvSpPr>
          <p:nvPr/>
        </p:nvSpPr>
        <p:spPr bwMode="auto">
          <a:xfrm>
            <a:off x="2286000" y="5146675"/>
            <a:ext cx="1041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Study</a:t>
            </a:r>
          </a:p>
        </p:txBody>
      </p:sp>
      <p:sp>
        <p:nvSpPr>
          <p:cNvPr id="496645" name="Rectangle 5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6646" name="Rectangle 6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6647" name="Rectangle 7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68744" name="Rectangle 8"/>
          <p:cNvSpPr>
            <a:spLocks noChangeArrowheads="1"/>
          </p:cNvSpPr>
          <p:nvPr/>
        </p:nvSpPr>
        <p:spPr bwMode="auto">
          <a:xfrm>
            <a:off x="1924050" y="4570413"/>
            <a:ext cx="171132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Structures</a:t>
            </a:r>
          </a:p>
        </p:txBody>
      </p:sp>
      <p:sp>
        <p:nvSpPr>
          <p:cNvPr id="1268745" name="Rectangle 9"/>
          <p:cNvSpPr>
            <a:spLocks noChangeArrowheads="1"/>
          </p:cNvSpPr>
          <p:nvPr/>
        </p:nvSpPr>
        <p:spPr bwMode="auto">
          <a:xfrm>
            <a:off x="5929313" y="5181600"/>
            <a:ext cx="12096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Preach</a:t>
            </a:r>
          </a:p>
        </p:txBody>
      </p:sp>
      <p:sp>
        <p:nvSpPr>
          <p:cNvPr id="1268746" name="Rectangle 10"/>
          <p:cNvSpPr>
            <a:spLocks noChangeArrowheads="1"/>
          </p:cNvSpPr>
          <p:nvPr/>
        </p:nvSpPr>
        <p:spPr bwMode="auto">
          <a:xfrm>
            <a:off x="5638800" y="4419600"/>
            <a:ext cx="15509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Structure</a:t>
            </a:r>
          </a:p>
        </p:txBody>
      </p:sp>
      <p:sp>
        <p:nvSpPr>
          <p:cNvPr id="496651" name="Rectangle 11"/>
          <p:cNvSpPr>
            <a:spLocks noChangeArrowheads="1"/>
          </p:cNvSpPr>
          <p:nvPr/>
        </p:nvSpPr>
        <p:spPr bwMode="auto">
          <a:xfrm>
            <a:off x="2444750" y="3359150"/>
            <a:ext cx="90805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68748" name="Rectangle 12"/>
          <p:cNvSpPr>
            <a:spLocks noChangeArrowheads="1"/>
          </p:cNvSpPr>
          <p:nvPr/>
        </p:nvSpPr>
        <p:spPr bwMode="auto">
          <a:xfrm>
            <a:off x="2427288" y="4191000"/>
            <a:ext cx="10779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CPTs</a:t>
            </a:r>
          </a:p>
        </p:txBody>
      </p:sp>
      <p:sp>
        <p:nvSpPr>
          <p:cNvPr id="496653" name="Rectangle 13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6654" name="Rectangle 14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68751" name="Rectangle 15"/>
          <p:cNvSpPr>
            <a:spLocks noChangeArrowheads="1"/>
          </p:cNvSpPr>
          <p:nvPr/>
        </p:nvSpPr>
        <p:spPr bwMode="auto">
          <a:xfrm>
            <a:off x="6005513" y="3643313"/>
            <a:ext cx="815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CPS</a:t>
            </a:r>
          </a:p>
        </p:txBody>
      </p:sp>
      <p:sp>
        <p:nvSpPr>
          <p:cNvPr id="1268752" name="Rectangle 16"/>
          <p:cNvSpPr>
            <a:spLocks noChangeArrowheads="1"/>
          </p:cNvSpPr>
          <p:nvPr/>
        </p:nvSpPr>
        <p:spPr bwMode="auto">
          <a:xfrm>
            <a:off x="3429000" y="2805113"/>
            <a:ext cx="24749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Purpose Bridge</a:t>
            </a:r>
          </a:p>
        </p:txBody>
      </p:sp>
      <p:sp>
        <p:nvSpPr>
          <p:cNvPr id="1268753" name="Rectangle 17"/>
          <p:cNvSpPr>
            <a:spLocks noChangeArrowheads="1"/>
          </p:cNvSpPr>
          <p:nvPr/>
        </p:nvSpPr>
        <p:spPr bwMode="auto">
          <a:xfrm>
            <a:off x="4165600" y="2336800"/>
            <a:ext cx="9017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Brain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68754" name="Rectangle 18"/>
          <p:cNvSpPr>
            <a:spLocks noChangeArrowheads="1"/>
          </p:cNvSpPr>
          <p:nvPr/>
        </p:nvSpPr>
        <p:spPr bwMode="auto">
          <a:xfrm>
            <a:off x="40767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Heart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68755" name="Rectangle 19"/>
          <p:cNvSpPr>
            <a:spLocks noChangeArrowheads="1"/>
          </p:cNvSpPr>
          <p:nvPr/>
        </p:nvSpPr>
        <p:spPr bwMode="auto">
          <a:xfrm>
            <a:off x="3924300" y="4470400"/>
            <a:ext cx="1384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Skeleton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68756" name="Rectangle 20"/>
          <p:cNvSpPr>
            <a:spLocks noChangeArrowheads="1"/>
          </p:cNvSpPr>
          <p:nvPr/>
        </p:nvSpPr>
        <p:spPr bwMode="auto">
          <a:xfrm>
            <a:off x="4152900" y="5232400"/>
            <a:ext cx="9271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Flesh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96661" name="AutoShape 21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6662" name="AutoShape 22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6663" name="AutoShape 23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6664" name="AutoShape 24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6665" name="AutoShape 25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6666" name="AutoShape 26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68763" name="Rectangle 27"/>
          <p:cNvSpPr>
            <a:spLocks noChangeArrowheads="1"/>
          </p:cNvSpPr>
          <p:nvPr/>
        </p:nvSpPr>
        <p:spPr bwMode="auto">
          <a:xfrm>
            <a:off x="2189163" y="1884363"/>
            <a:ext cx="1174750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TEXTS</a:t>
            </a:r>
          </a:p>
        </p:txBody>
      </p:sp>
      <p:sp>
        <p:nvSpPr>
          <p:cNvPr id="1268764" name="Rectangle 28"/>
          <p:cNvSpPr>
            <a:spLocks noChangeArrowheads="1"/>
          </p:cNvSpPr>
          <p:nvPr/>
        </p:nvSpPr>
        <p:spPr bwMode="auto">
          <a:xfrm>
            <a:off x="5770563" y="1884363"/>
            <a:ext cx="1533525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SERMON</a:t>
            </a:r>
          </a:p>
        </p:txBody>
      </p:sp>
      <p:sp>
        <p:nvSpPr>
          <p:cNvPr id="496669" name="Text Box 29"/>
          <p:cNvSpPr txBox="1">
            <a:spLocks noChangeArrowheads="1"/>
          </p:cNvSpPr>
          <p:nvPr/>
        </p:nvSpPr>
        <p:spPr bwMode="auto">
          <a:xfrm>
            <a:off x="8077200" y="-76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b="1">
                <a:solidFill>
                  <a:srgbClr val="00084D"/>
                </a:solidFill>
                <a:latin typeface="Arial" charset="0"/>
              </a:rPr>
              <a:t>155a</a:t>
            </a:r>
            <a:endParaRPr lang="en-US">
              <a:solidFill>
                <a:srgbClr val="00084D"/>
              </a:solidFill>
              <a:latin typeface="Arial" charset="0"/>
            </a:endParaRPr>
          </a:p>
        </p:txBody>
      </p:sp>
      <p:sp>
        <p:nvSpPr>
          <p:cNvPr id="496670" name="Rectangle 30"/>
          <p:cNvSpPr>
            <a:spLocks noChangeArrowheads="1"/>
          </p:cNvSpPr>
          <p:nvPr/>
        </p:nvSpPr>
        <p:spPr bwMode="auto">
          <a:xfrm>
            <a:off x="3810000" y="145415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68767" name="Rectangle 31"/>
          <p:cNvSpPr>
            <a:spLocks noChangeArrowheads="1"/>
          </p:cNvSpPr>
          <p:nvPr/>
        </p:nvSpPr>
        <p:spPr bwMode="auto">
          <a:xfrm>
            <a:off x="3824288" y="1606550"/>
            <a:ext cx="15240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Topic</a:t>
            </a:r>
          </a:p>
        </p:txBody>
      </p:sp>
      <p:sp>
        <p:nvSpPr>
          <p:cNvPr id="108576" name="AutoShape 32"/>
          <p:cNvSpPr>
            <a:spLocks noChangeArrowheads="1"/>
          </p:cNvSpPr>
          <p:nvPr/>
        </p:nvSpPr>
        <p:spPr bwMode="auto">
          <a:xfrm rot="234723">
            <a:off x="463550" y="1784350"/>
            <a:ext cx="1665288" cy="4140200"/>
          </a:xfrm>
          <a:prstGeom prst="curvedRightArrow">
            <a:avLst>
              <a:gd name="adj1" fmla="val 32412"/>
              <a:gd name="adj2" fmla="val 64825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2514600" y="3657600"/>
            <a:ext cx="8382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CPT</a:t>
            </a:r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auto">
          <a:xfrm rot="3940204">
            <a:off x="2952751" y="754062"/>
            <a:ext cx="762000" cy="1463675"/>
          </a:xfrm>
          <a:prstGeom prst="curvedRightArrow">
            <a:avLst>
              <a:gd name="adj1" fmla="val 32485"/>
              <a:gd name="adj2" fmla="val 64962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6" grpId="0" animBg="1"/>
      <p:bldP spid="3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 (Homiletics) link at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1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b="1">
                <a:latin typeface="Arial" charset="0"/>
              </a:rPr>
              <a:t>Forming the Big Idea (CPS)</a:t>
            </a:r>
            <a:endParaRPr kumimoji="0" lang="en-US">
              <a:latin typeface="Arial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2590800" cy="1295400"/>
          </a:xfrm>
          <a:solidFill>
            <a:schemeClr val="accent2"/>
          </a:solidFill>
        </p:spPr>
        <p:txBody>
          <a:bodyPr/>
          <a:lstStyle/>
          <a:p>
            <a:pPr algn="ctr">
              <a:buFont typeface="Wingdings" charset="0"/>
              <a:buNone/>
            </a:pPr>
            <a:r>
              <a:rPr kumimoji="0" lang="en-US" b="1">
                <a:latin typeface="Arial" charset="0"/>
              </a:rPr>
              <a:t>Subject</a:t>
            </a:r>
          </a:p>
          <a:p>
            <a:pPr algn="ctr">
              <a:buFont typeface="Wingdings" charset="0"/>
              <a:buNone/>
            </a:pPr>
            <a:r>
              <a:rPr kumimoji="0" lang="en-US" b="1">
                <a:latin typeface="Arial" charset="0"/>
              </a:rPr>
              <a:t>(Theme)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4876800" y="1905000"/>
            <a:ext cx="2819400" cy="1295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charset="0"/>
              <a:buNone/>
            </a:pPr>
            <a:r>
              <a:rPr lang="en-US" sz="3200" b="1"/>
              <a:t>Complement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charset="0"/>
              <a:buNone/>
            </a:pPr>
            <a:r>
              <a:rPr lang="en-US" sz="3200" b="1"/>
              <a:t>(Thrust)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86200" y="2133600"/>
            <a:ext cx="762000" cy="762000"/>
            <a:chOff x="2304" y="1344"/>
            <a:chExt cx="480" cy="480"/>
          </a:xfrm>
        </p:grpSpPr>
        <p:sp>
          <p:nvSpPr>
            <p:cNvPr id="369675" name="Rectangle 8"/>
            <p:cNvSpPr>
              <a:spLocks noChangeArrowheads="1"/>
            </p:cNvSpPr>
            <p:nvPr/>
          </p:nvSpPr>
          <p:spPr bwMode="auto">
            <a:xfrm>
              <a:off x="2496" y="1344"/>
              <a:ext cx="96" cy="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76" name="Rectangle 9"/>
            <p:cNvSpPr>
              <a:spLocks noChangeArrowheads="1"/>
            </p:cNvSpPr>
            <p:nvPr/>
          </p:nvSpPr>
          <p:spPr bwMode="auto">
            <a:xfrm rot="5400000">
              <a:off x="2496" y="1344"/>
              <a:ext cx="96" cy="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762000" y="685800"/>
            <a:ext cx="7620000" cy="2819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1371600" y="3570288"/>
            <a:ext cx="2455863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2800" b="1" u="sng"/>
              <a:t>The Question</a:t>
            </a: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5105400" y="3581400"/>
            <a:ext cx="2200275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2800" b="1" u="sng"/>
              <a:t>The Answer</a:t>
            </a: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1371600" y="4191000"/>
            <a:ext cx="3352800" cy="8223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kumimoji="0" lang="en-US" sz="2400" b="1"/>
              <a:t>The reason people should praise God…</a:t>
            </a:r>
          </a:p>
        </p:txBody>
      </p:sp>
      <p:sp>
        <p:nvSpPr>
          <p:cNvPr id="189455" name="Text Box 15"/>
          <p:cNvSpPr txBox="1">
            <a:spLocks noChangeArrowheads="1"/>
          </p:cNvSpPr>
          <p:nvPr/>
        </p:nvSpPr>
        <p:spPr bwMode="auto">
          <a:xfrm>
            <a:off x="1371600" y="5273675"/>
            <a:ext cx="3352800" cy="8302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kumimoji="0" lang="en-US" sz="2400" b="1"/>
              <a:t>The test of a person</a:t>
            </a:r>
            <a:r>
              <a:rPr kumimoji="0" lang="fr-FR" altLang="ja-JP" sz="2400" b="1"/>
              <a:t>'</a:t>
            </a:r>
            <a:r>
              <a:rPr kumimoji="0" lang="en-US" altLang="ja-JP" sz="2400" b="1"/>
              <a:t>s character…</a:t>
            </a:r>
            <a:endParaRPr kumimoji="0" lang="en-US" sz="2400" b="1"/>
          </a:p>
        </p:txBody>
      </p:sp>
      <p:sp>
        <p:nvSpPr>
          <p:cNvPr id="369674" name="Text Box 16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MS PGothic" charset="0"/>
                <a:cs typeface="MS PGothic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  <a:latin typeface="Arial" charset="0"/>
              </a:rPr>
              <a:t>29</a:t>
            </a:r>
            <a:endParaRPr lang="en-US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animBg="1"/>
      <p:bldP spid="189443" grpId="1" build="p"/>
      <p:bldP spid="189444" grpId="0" animBg="1"/>
      <p:bldP spid="189451" grpId="0" animBg="1"/>
      <p:bldP spid="189452" grpId="0"/>
      <p:bldP spid="189453" grpId="0"/>
      <p:bldP spid="189454" grpId="0"/>
      <p:bldP spid="1894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974725" y="4133850"/>
            <a:ext cx="6950075" cy="267811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WARNING:</a:t>
            </a:r>
          </a:p>
          <a:p>
            <a:pPr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Writing statements in this four-point form forces you to be crystal clear on what you </a:t>
            </a:r>
            <a:r>
              <a:rPr 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think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 section of Scripture means!</a:t>
            </a:r>
          </a:p>
          <a:p>
            <a:pPr>
              <a:defRPr/>
            </a:pP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You could be clear but wrong though--so still use good hermeneutics!</a:t>
            </a:r>
            <a:endParaRPr lang="en-US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3352800" cy="107791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FFFFFF"/>
                </a:solidFill>
                <a:latin typeface="Arial"/>
                <a:ea typeface="ＭＳ Ｐゴシック" pitchFamily="-112" charset="-128"/>
                <a:cs typeface="Arial"/>
              </a:rPr>
              <a:t>Subject</a:t>
            </a:r>
            <a:br>
              <a:rPr lang="en-US" sz="3200" b="1">
                <a:solidFill>
                  <a:srgbClr val="FFFFFF"/>
                </a:solidFill>
                <a:latin typeface="Arial"/>
                <a:ea typeface="ＭＳ Ｐゴシック" pitchFamily="-112" charset="-128"/>
                <a:cs typeface="Arial"/>
              </a:rPr>
            </a:br>
            <a:r>
              <a:rPr lang="en-US" sz="3200" b="1">
                <a:solidFill>
                  <a:srgbClr val="FFFFFF"/>
                </a:solidFill>
                <a:latin typeface="Arial"/>
                <a:ea typeface="ＭＳ Ｐゴシック" pitchFamily="-112" charset="-128"/>
                <a:cs typeface="Arial"/>
              </a:rPr>
              <a:t>(Z</a:t>
            </a:r>
            <a:r>
              <a:rPr lang="en-US" sz="2000" b="1">
                <a:solidFill>
                  <a:srgbClr val="FFFFFF"/>
                </a:solidFill>
                <a:latin typeface="Arial"/>
                <a:ea typeface="ＭＳ Ｐゴシック" pitchFamily="-112" charset="-128"/>
                <a:cs typeface="Arial"/>
              </a:rPr>
              <a:t>1</a:t>
            </a:r>
            <a:r>
              <a:rPr lang="en-US" sz="3200" b="1">
                <a:solidFill>
                  <a:srgbClr val="FFFFFF"/>
                </a:solidFill>
                <a:latin typeface="Arial"/>
                <a:ea typeface="ＭＳ Ｐゴシック" pitchFamily="-112" charset="-128"/>
                <a:cs typeface="Arial"/>
              </a:rPr>
              <a:t>+X)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620000" cy="701675"/>
          </a:xfrm>
          <a:gradFill rotWithShape="0">
            <a:gsLst>
              <a:gs pos="0">
                <a:srgbClr val="660066">
                  <a:gamma/>
                  <a:shade val="17255"/>
                  <a:invGamma/>
                </a:srgbClr>
              </a:gs>
              <a:gs pos="50000">
                <a:srgbClr val="660066"/>
              </a:gs>
              <a:gs pos="100000">
                <a:srgbClr val="660066">
                  <a:gamma/>
                  <a:shade val="17255"/>
                  <a:invGamma/>
                </a:srgbClr>
              </a:gs>
            </a:gsLst>
            <a:lin ang="5400000" scaled="1"/>
          </a:gradFill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What is the Z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1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+X+Z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2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+Y Form?</a:t>
            </a:r>
            <a:endParaRPr lang="en-US" sz="8000" b="1">
              <a:cs typeface="Arial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33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648200" y="1295400"/>
            <a:ext cx="4130675" cy="107791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FFFFFF"/>
                </a:solidFill>
                <a:latin typeface="Arial"/>
                <a:ea typeface="ＭＳ Ｐゴシック" pitchFamily="-112" charset="-128"/>
                <a:cs typeface="Arial"/>
              </a:rPr>
              <a:t>Complement</a:t>
            </a:r>
            <a:br>
              <a:rPr lang="en-US" sz="3200" b="1">
                <a:solidFill>
                  <a:srgbClr val="FFFFFF"/>
                </a:solidFill>
                <a:latin typeface="Arial"/>
                <a:ea typeface="ＭＳ Ｐゴシック" pitchFamily="-112" charset="-128"/>
                <a:cs typeface="Arial"/>
              </a:rPr>
            </a:br>
            <a:r>
              <a:rPr lang="en-US" sz="3200" b="1">
                <a:solidFill>
                  <a:srgbClr val="FFFFFF"/>
                </a:solidFill>
                <a:latin typeface="Arial"/>
                <a:ea typeface="ＭＳ Ｐゴシック" pitchFamily="-112" charset="-128"/>
                <a:cs typeface="Arial"/>
              </a:rPr>
              <a:t>(Z</a:t>
            </a:r>
            <a:r>
              <a:rPr lang="en-US" sz="2000" b="1">
                <a:solidFill>
                  <a:srgbClr val="FFFFFF"/>
                </a:solidFill>
                <a:latin typeface="Arial"/>
                <a:ea typeface="ＭＳ Ｐゴシック" pitchFamily="-112" charset="-128"/>
                <a:cs typeface="Arial"/>
              </a:rPr>
              <a:t>2</a:t>
            </a:r>
            <a:r>
              <a:rPr lang="en-US" sz="3200" b="1">
                <a:solidFill>
                  <a:srgbClr val="FFFFFF"/>
                </a:solidFill>
                <a:latin typeface="Arial"/>
                <a:ea typeface="ＭＳ Ｐゴシック" pitchFamily="-112" charset="-128"/>
                <a:cs typeface="Arial"/>
              </a:rPr>
              <a:t>+Y)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590800"/>
            <a:ext cx="2057400" cy="1600200"/>
            <a:chOff x="0" y="1632"/>
            <a:chExt cx="1296" cy="1008"/>
          </a:xfrm>
          <a:solidFill>
            <a:srgbClr val="FFFF00"/>
          </a:solidFill>
        </p:grpSpPr>
        <p:sp>
          <p:nvSpPr>
            <p:cNvPr id="90130" name="AutoShape 9"/>
            <p:cNvSpPr>
              <a:spLocks noChangeArrowheads="1"/>
            </p:cNvSpPr>
            <p:nvPr/>
          </p:nvSpPr>
          <p:spPr bwMode="auto">
            <a:xfrm rot="10800000">
              <a:off x="0" y="1632"/>
              <a:ext cx="1296" cy="1008"/>
            </a:xfrm>
            <a:prstGeom prst="wedgeEllipseCallout">
              <a:avLst>
                <a:gd name="adj1" fmla="val -38273"/>
                <a:gd name="adj2" fmla="val 6815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31" name="Text Box 10"/>
            <p:cNvSpPr txBox="1">
              <a:spLocks noChangeArrowheads="1"/>
            </p:cNvSpPr>
            <p:nvPr/>
          </p:nvSpPr>
          <p:spPr bwMode="auto">
            <a:xfrm>
              <a:off x="135" y="1753"/>
              <a:ext cx="97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Arial"/>
                  <a:ea typeface="ＭＳ Ｐゴシック" charset="-128"/>
                  <a:cs typeface="Arial"/>
                </a:rPr>
                <a:t>“The”</a:t>
              </a:r>
              <a:br>
                <a:rPr lang="en-US" b="1">
                  <a:solidFill>
                    <a:srgbClr val="000000"/>
                  </a:solidFill>
                  <a:latin typeface="Arial"/>
                  <a:ea typeface="ＭＳ Ｐゴシック" charset="-128"/>
                  <a:cs typeface="Arial"/>
                </a:rPr>
              </a:br>
              <a:r>
                <a:rPr lang="en-US" b="1">
                  <a:solidFill>
                    <a:srgbClr val="000000"/>
                  </a:solidFill>
                  <a:latin typeface="Arial"/>
                  <a:ea typeface="ＭＳ Ｐゴシック" charset="-128"/>
                  <a:cs typeface="Arial"/>
                </a:rPr>
                <a:t>+</a:t>
              </a:r>
              <a:br>
                <a:rPr lang="en-US" b="1">
                  <a:solidFill>
                    <a:srgbClr val="000000"/>
                  </a:solidFill>
                  <a:latin typeface="Arial"/>
                  <a:ea typeface="ＭＳ Ｐゴシック" charset="-128"/>
                  <a:cs typeface="Arial"/>
                </a:rPr>
              </a:br>
              <a:r>
                <a:rPr lang="en-US" b="1">
                  <a:solidFill>
                    <a:srgbClr val="000000"/>
                  </a:solidFill>
                  <a:latin typeface="Arial"/>
                  <a:ea typeface="ＭＳ Ｐゴシック" charset="-128"/>
                  <a:cs typeface="Arial"/>
                </a:rPr>
                <a:t>qualifiers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572000" y="2590800"/>
            <a:ext cx="2057400" cy="1600200"/>
            <a:chOff x="0" y="1632"/>
            <a:chExt cx="1296" cy="1008"/>
          </a:xfrm>
          <a:solidFill>
            <a:srgbClr val="FFFF00"/>
          </a:solidFill>
        </p:grpSpPr>
        <p:sp>
          <p:nvSpPr>
            <p:cNvPr id="90128" name="AutoShape 13"/>
            <p:cNvSpPr>
              <a:spLocks noChangeArrowheads="1"/>
            </p:cNvSpPr>
            <p:nvPr/>
          </p:nvSpPr>
          <p:spPr bwMode="auto">
            <a:xfrm rot="10800000">
              <a:off x="0" y="1632"/>
              <a:ext cx="1296" cy="1008"/>
            </a:xfrm>
            <a:prstGeom prst="wedgeEllipseCallout">
              <a:avLst>
                <a:gd name="adj1" fmla="val -38273"/>
                <a:gd name="adj2" fmla="val 6815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29" name="Text Box 14"/>
            <p:cNvSpPr txBox="1">
              <a:spLocks noChangeArrowheads="1"/>
            </p:cNvSpPr>
            <p:nvPr/>
          </p:nvSpPr>
          <p:spPr bwMode="auto">
            <a:xfrm>
              <a:off x="132" y="1753"/>
              <a:ext cx="97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Arial"/>
                  <a:ea typeface="ＭＳ Ｐゴシック" charset="-128"/>
                  <a:cs typeface="Arial"/>
                </a:rPr>
                <a:t>“is” +</a:t>
              </a:r>
              <a:br>
                <a:rPr lang="en-US" b="1">
                  <a:solidFill>
                    <a:srgbClr val="000000"/>
                  </a:solidFill>
                  <a:latin typeface="Arial"/>
                  <a:ea typeface="ＭＳ Ｐゴシック" charset="-128"/>
                  <a:cs typeface="Arial"/>
                </a:rPr>
              </a:br>
              <a:r>
                <a:rPr lang="en-US" b="1">
                  <a:solidFill>
                    <a:srgbClr val="000000"/>
                  </a:solidFill>
                  <a:latin typeface="Arial"/>
                  <a:ea typeface="ＭＳ Ｐゴシック" charset="-128"/>
                  <a:cs typeface="Arial"/>
                </a:rPr>
                <a:t>matching</a:t>
              </a:r>
              <a:br>
                <a:rPr lang="en-US" b="1">
                  <a:solidFill>
                    <a:srgbClr val="000000"/>
                  </a:solidFill>
                  <a:latin typeface="Arial"/>
                  <a:ea typeface="ＭＳ Ｐゴシック" charset="-128"/>
                  <a:cs typeface="Arial"/>
                </a:rPr>
              </a:br>
              <a:r>
                <a:rPr lang="en-US" b="1">
                  <a:solidFill>
                    <a:srgbClr val="000000"/>
                  </a:solidFill>
                  <a:latin typeface="Arial"/>
                  <a:ea typeface="ＭＳ Ｐゴシック" charset="-128"/>
                  <a:cs typeface="Arial"/>
                </a:rPr>
                <a:t>qualifier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133600" y="2590800"/>
            <a:ext cx="2057400" cy="1600200"/>
            <a:chOff x="1344" y="1632"/>
            <a:chExt cx="1296" cy="1008"/>
          </a:xfrm>
          <a:solidFill>
            <a:schemeClr val="bg1"/>
          </a:solidFill>
        </p:grpSpPr>
        <p:sp>
          <p:nvSpPr>
            <p:cNvPr id="90126" name="AutoShape 16"/>
            <p:cNvSpPr>
              <a:spLocks noChangeArrowheads="1"/>
            </p:cNvSpPr>
            <p:nvPr/>
          </p:nvSpPr>
          <p:spPr bwMode="auto">
            <a:xfrm rot="10800000">
              <a:off x="1344" y="1632"/>
              <a:ext cx="1296" cy="1008"/>
            </a:xfrm>
            <a:prstGeom prst="wedgeEllipseCallout">
              <a:avLst>
                <a:gd name="adj1" fmla="val 30861"/>
                <a:gd name="adj2" fmla="val 72912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27" name="Text Box 17"/>
            <p:cNvSpPr txBox="1">
              <a:spLocks noChangeArrowheads="1"/>
            </p:cNvSpPr>
            <p:nvPr/>
          </p:nvSpPr>
          <p:spPr bwMode="auto">
            <a:xfrm>
              <a:off x="1617" y="1920"/>
              <a:ext cx="735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/>
                  <a:ea typeface="ＭＳ Ｐゴシック" charset="-128"/>
                  <a:cs typeface="Arial"/>
                </a:rPr>
                <a:t>Theme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705600" y="2514600"/>
            <a:ext cx="2057400" cy="1600200"/>
            <a:chOff x="4224" y="1584"/>
            <a:chExt cx="1296" cy="1008"/>
          </a:xfrm>
          <a:solidFill>
            <a:schemeClr val="bg1"/>
          </a:solidFill>
        </p:grpSpPr>
        <p:sp>
          <p:nvSpPr>
            <p:cNvPr id="90124" name="AutoShape 19"/>
            <p:cNvSpPr>
              <a:spLocks noChangeArrowheads="1"/>
            </p:cNvSpPr>
            <p:nvPr/>
          </p:nvSpPr>
          <p:spPr bwMode="auto">
            <a:xfrm rot="10800000">
              <a:off x="4224" y="1584"/>
              <a:ext cx="1296" cy="1008"/>
            </a:xfrm>
            <a:prstGeom prst="wedgeEllipseCallout">
              <a:avLst>
                <a:gd name="adj1" fmla="val 33949"/>
                <a:gd name="adj2" fmla="val 6497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25" name="Text Box 20"/>
            <p:cNvSpPr txBox="1">
              <a:spLocks noChangeArrowheads="1"/>
            </p:cNvSpPr>
            <p:nvPr/>
          </p:nvSpPr>
          <p:spPr bwMode="auto">
            <a:xfrm>
              <a:off x="4364" y="1920"/>
              <a:ext cx="1108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/>
                  <a:ea typeface="ＭＳ Ｐゴシック" charset="-128"/>
                  <a:cs typeface="Arial"/>
                </a:rPr>
                <a:t>Sub-theme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9" grpId="0" animBg="1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Book Antiqu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 Antiqu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 Antiqua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 Antiqu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 Antiqua" charset="0"/>
            <a:ea typeface="ＭＳ Ｐゴシック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Glare">
  <a:themeElements>
    <a:clrScheme name="Glare 1">
      <a:dk1>
        <a:srgbClr val="000000"/>
      </a:dk1>
      <a:lt1>
        <a:srgbClr val="FEB446"/>
      </a:lt1>
      <a:dk2>
        <a:srgbClr val="000000"/>
      </a:dk2>
      <a:lt2>
        <a:srgbClr val="786950"/>
      </a:lt2>
      <a:accent1>
        <a:srgbClr val="727DE0"/>
      </a:accent1>
      <a:accent2>
        <a:srgbClr val="D54F41"/>
      </a:accent2>
      <a:accent3>
        <a:srgbClr val="FED6B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Glar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Glare 1">
        <a:dk1>
          <a:srgbClr val="000000"/>
        </a:dk1>
        <a:lt1>
          <a:srgbClr val="FEB446"/>
        </a:lt1>
        <a:dk2>
          <a:srgbClr val="0000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ED6B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9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Alchemy">
  <a:themeElements>
    <a:clrScheme name="Alchemy 1">
      <a:dk1>
        <a:srgbClr val="808080"/>
      </a:dk1>
      <a:lt1>
        <a:srgbClr val="FFFF00"/>
      </a:lt1>
      <a:dk2>
        <a:srgbClr val="1F0769"/>
      </a:dk2>
      <a:lt2>
        <a:srgbClr val="FFFF00"/>
      </a:lt2>
      <a:accent1>
        <a:srgbClr val="821109"/>
      </a:accent1>
      <a:accent2>
        <a:srgbClr val="3C3DB8"/>
      </a:accent2>
      <a:accent3>
        <a:srgbClr val="ABAAB9"/>
      </a:accent3>
      <a:accent4>
        <a:srgbClr val="DADA00"/>
      </a:accent4>
      <a:accent5>
        <a:srgbClr val="C1AAAA"/>
      </a:accent5>
      <a:accent6>
        <a:srgbClr val="3536A6"/>
      </a:accent6>
      <a:hlink>
        <a:srgbClr val="009999"/>
      </a:hlink>
      <a:folHlink>
        <a:srgbClr val="99CC00"/>
      </a:folHlink>
    </a:clrScheme>
    <a:fontScheme name="Alchemy">
      <a:majorFont>
        <a:latin typeface="Verdana"/>
        <a:ea typeface="Osaka"/>
        <a:cs typeface="Osaka"/>
      </a:majorFont>
      <a:minorFont>
        <a:latin typeface="Verdan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Alchemy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arp">
  <a:themeElements>
    <a:clrScheme name="Warp 1">
      <a:dk1>
        <a:srgbClr val="000000"/>
      </a:dk1>
      <a:lt1>
        <a:srgbClr val="FFFFFF"/>
      </a:lt1>
      <a:dk2>
        <a:srgbClr val="238D89"/>
      </a:dk2>
      <a:lt2>
        <a:srgbClr val="FF9900"/>
      </a:lt2>
      <a:accent1>
        <a:srgbClr val="C87700"/>
      </a:accent1>
      <a:accent2>
        <a:srgbClr val="643C00"/>
      </a:accent2>
      <a:accent3>
        <a:srgbClr val="ACC5C4"/>
      </a:accent3>
      <a:accent4>
        <a:srgbClr val="DADADA"/>
      </a:accent4>
      <a:accent5>
        <a:srgbClr val="E0BDAA"/>
      </a:accent5>
      <a:accent6>
        <a:srgbClr val="5A3500"/>
      </a:accent6>
      <a:hlink>
        <a:srgbClr val="FF9933"/>
      </a:hlink>
      <a:folHlink>
        <a:srgbClr val="FFBE5F"/>
      </a:folHlink>
    </a:clrScheme>
    <a:fontScheme name="War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 Antiqu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 Antiqua" charset="0"/>
            <a:ea typeface="ＭＳ Ｐゴシック" charset="0"/>
          </a:defRPr>
        </a:defPPr>
      </a:lstStyle>
    </a:lnDef>
  </a:objectDefaults>
  <a:extraClrSchemeLst>
    <a:extraClrScheme>
      <a:clrScheme name="Warp 1">
        <a:dk1>
          <a:srgbClr val="000000"/>
        </a:dk1>
        <a:lt1>
          <a:srgbClr val="FFFFFF"/>
        </a:lt1>
        <a:dk2>
          <a:srgbClr val="238D89"/>
        </a:dk2>
        <a:lt2>
          <a:srgbClr val="FF9900"/>
        </a:lt2>
        <a:accent1>
          <a:srgbClr val="C87700"/>
        </a:accent1>
        <a:accent2>
          <a:srgbClr val="643C00"/>
        </a:accent2>
        <a:accent3>
          <a:srgbClr val="ACC5C4"/>
        </a:accent3>
        <a:accent4>
          <a:srgbClr val="DADADA"/>
        </a:accent4>
        <a:accent5>
          <a:srgbClr val="E0BDAA"/>
        </a:accent5>
        <a:accent6>
          <a:srgbClr val="5A3500"/>
        </a:accent6>
        <a:hlink>
          <a:srgbClr val="FF9933"/>
        </a:hlink>
        <a:folHlink>
          <a:srgbClr val="FFBE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0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Justice">
  <a:themeElements>
    <a:clrScheme name="Justice 3">
      <a:dk1>
        <a:srgbClr val="000000"/>
      </a:dk1>
      <a:lt1>
        <a:srgbClr val="959380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C8C8C0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Justice">
      <a:majorFont>
        <a:latin typeface="Copperplate Gothic Light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Justice 1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8C8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2">
        <a:dk1>
          <a:srgbClr val="000000"/>
        </a:dk1>
        <a:lt1>
          <a:srgbClr val="95938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8C8C0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3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C8C8C0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4">
        <a:dk1>
          <a:srgbClr val="000000"/>
        </a:dk1>
        <a:lt1>
          <a:srgbClr val="959380"/>
        </a:lt1>
        <a:dk2>
          <a:srgbClr val="000000"/>
        </a:dk2>
        <a:lt2>
          <a:srgbClr val="333333"/>
        </a:lt2>
        <a:accent1>
          <a:srgbClr val="8C7B70"/>
        </a:accent1>
        <a:accent2>
          <a:srgbClr val="8F5F2F"/>
        </a:accent2>
        <a:accent3>
          <a:srgbClr val="C8C8C0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Book Antiqu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 Antiqu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 Antiqua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 Antiqu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 Antiqu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ircle Strokes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 Antiqu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 Antiqua" charset="0"/>
            <a:ea typeface="ＭＳ Ｐゴシック" charset="0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 Antiqu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 Antiqua" charset="0"/>
            <a:ea typeface="ＭＳ Ｐゴシック" charset="0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 Antiqu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 Antiqua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 Antiqu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ook Antiqu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 Disk:Microsoft Office:Microsoft PowerPoint 4:Templates:Color Overheads:tabletc.ppt - Tablet</Template>
  <TotalTime>1810</TotalTime>
  <Pages>1</Pages>
  <Words>3490</Words>
  <Application>Microsoft Macintosh PowerPoint</Application>
  <PresentationFormat>On-screen Show (4:3)</PresentationFormat>
  <Paragraphs>776</Paragraphs>
  <Slides>75</Slides>
  <Notes>75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37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131" baseType="lpstr">
      <vt:lpstr>acme secret agent</vt:lpstr>
      <vt:lpstr>ＭＳ Ｐゴシック</vt:lpstr>
      <vt:lpstr>ＭＳ Ｐゴシック</vt:lpstr>
      <vt:lpstr>Osaka</vt:lpstr>
      <vt:lpstr>PerryGothic Regular</vt:lpstr>
      <vt:lpstr>Times</vt:lpstr>
      <vt:lpstr>Arial</vt:lpstr>
      <vt:lpstr>Arial Black</vt:lpstr>
      <vt:lpstr>Book Antiqua</vt:lpstr>
      <vt:lpstr>Comic Sans MS</vt:lpstr>
      <vt:lpstr>Copperplate Gothic Light</vt:lpstr>
      <vt:lpstr>Futura</vt:lpstr>
      <vt:lpstr>Helvetica</vt:lpstr>
      <vt:lpstr>Impact</vt:lpstr>
      <vt:lpstr>Monotype Sorts</vt:lpstr>
      <vt:lpstr>Times New Roman</vt:lpstr>
      <vt:lpstr>Verdana</vt:lpstr>
      <vt:lpstr>Wingdings</vt:lpstr>
      <vt:lpstr>untitled 1</vt:lpstr>
      <vt:lpstr>Azure</vt:lpstr>
      <vt:lpstr>Warp</vt:lpstr>
      <vt:lpstr>Circle Strokes</vt:lpstr>
      <vt:lpstr>Bar Code</vt:lpstr>
      <vt:lpstr>Default Design</vt:lpstr>
      <vt:lpstr>Blank Presentation</vt:lpstr>
      <vt:lpstr>Fossil</vt:lpstr>
      <vt:lpstr>2_Default Design</vt:lpstr>
      <vt:lpstr>3_Default Design</vt:lpstr>
      <vt:lpstr>1_Default Design</vt:lpstr>
      <vt:lpstr>4_Default Design</vt:lpstr>
      <vt:lpstr>2_Blank Presentation</vt:lpstr>
      <vt:lpstr>5_Default Design</vt:lpstr>
      <vt:lpstr>3_Blank Presentation</vt:lpstr>
      <vt:lpstr>4_Blank Presentation</vt:lpstr>
      <vt:lpstr>6_Default Design</vt:lpstr>
      <vt:lpstr>1_Fossil</vt:lpstr>
      <vt:lpstr>7_Default Design</vt:lpstr>
      <vt:lpstr>Schmooze</vt:lpstr>
      <vt:lpstr>5_Blank Presentation</vt:lpstr>
      <vt:lpstr>1_untitled 1</vt:lpstr>
      <vt:lpstr>8_Default Design</vt:lpstr>
      <vt:lpstr>Glare</vt:lpstr>
      <vt:lpstr>9_Default Design</vt:lpstr>
      <vt:lpstr>Expedition</vt:lpstr>
      <vt:lpstr>Alchemy</vt:lpstr>
      <vt:lpstr>Blends</vt:lpstr>
      <vt:lpstr>Textured</vt:lpstr>
      <vt:lpstr>10_Default Design</vt:lpstr>
      <vt:lpstr>Justice</vt:lpstr>
      <vt:lpstr>6_Blank Presentation</vt:lpstr>
      <vt:lpstr>2_untitled 1</vt:lpstr>
      <vt:lpstr>3_untitled 1</vt:lpstr>
      <vt:lpstr>1_Blank Presentation</vt:lpstr>
      <vt:lpstr>12_Default Design</vt:lpstr>
      <vt:lpstr>11_Default Design</vt:lpstr>
      <vt:lpstr>Document</vt:lpstr>
      <vt:lpstr>Review of Homiletics 1</vt:lpstr>
      <vt:lpstr>What Makes a Sermon Expository?</vt:lpstr>
      <vt:lpstr>A More Detailed Definition…</vt:lpstr>
      <vt:lpstr>Why is Expository Preaching Important?</vt:lpstr>
      <vt:lpstr>Exposition is based on an inerrant text that shows God's will</vt:lpstr>
      <vt:lpstr>The Preparing Expository Sermons Process</vt:lpstr>
      <vt:lpstr>Exegetical Outlining</vt:lpstr>
      <vt:lpstr>Forming the Big Idea (CPS)</vt:lpstr>
      <vt:lpstr>What is the Z1+X+Z2+Y Form?</vt:lpstr>
      <vt:lpstr>Example 1 of Z1+X+Z2+Y Form</vt:lpstr>
      <vt:lpstr>Example 2 of Z1+X+Z2+Y Form</vt:lpstr>
      <vt:lpstr>Example 3 of Z1+X+Z2+Y Form</vt:lpstr>
      <vt:lpstr>Checking Z1+X+Z2+Y Form</vt:lpstr>
      <vt:lpstr>Checking Z1+X+Z2+Y Form</vt:lpstr>
      <vt:lpstr>Homiletical Questions &amp; Qualifiers</vt:lpstr>
      <vt:lpstr>Homiletical Questions &amp; Qualifiers</vt:lpstr>
      <vt:lpstr>Homiletical Questions &amp; Qualifiers</vt:lpstr>
      <vt:lpstr>How do you know which qualifier to use?</vt:lpstr>
      <vt:lpstr>The Preparing Expository Sermons Process</vt:lpstr>
      <vt:lpstr>Definitions Review</vt:lpstr>
      <vt:lpstr>Sermon Purpose Examples</vt:lpstr>
      <vt:lpstr>Sermon Purpose Examples</vt:lpstr>
      <vt:lpstr>Sermon Purpose Examples</vt:lpstr>
      <vt:lpstr>Contrasting the Ideas</vt:lpstr>
      <vt:lpstr>Contrasting the Ideas</vt:lpstr>
      <vt:lpstr>Contrasting the Ideas</vt:lpstr>
      <vt:lpstr>Contrasting the Ideas</vt:lpstr>
      <vt:lpstr>Comparing the Ideas</vt:lpstr>
      <vt:lpstr>How to Restore Relationships</vt:lpstr>
      <vt:lpstr>Matthew 18:15-20</vt:lpstr>
      <vt:lpstr>I. (15-17) The manner in which the church should correctly restore a sinning Christian is by keeping the matter as private as possible.   </vt:lpstr>
      <vt:lpstr>II. (18-20) The reason the church can restore or excommunicate errant believers is because it acts as an extension of the authority of God Himself.   </vt:lpstr>
      <vt:lpstr>Exegetical Idea: The reason the church should restore a sinning Christian correctly is because this restoration is carried out as an extension of God's authority.</vt:lpstr>
      <vt:lpstr>How do we restore sinning Christians properly?</vt:lpstr>
      <vt:lpstr>The Point of Verses 15-17</vt:lpstr>
      <vt:lpstr>Our Goal:</vt:lpstr>
      <vt:lpstr>God's 4-step restoring process…</vt:lpstr>
      <vt:lpstr>Transition after MPI finished: Our 2nd question is answered in vv. 18-20: Why do we restore sinning Christians properly?</vt:lpstr>
      <vt:lpstr>The Point of Verses 18-20</vt:lpstr>
      <vt:lpstr>A Better Translation…</vt:lpstr>
      <vt:lpstr>Matthew 18:19</vt:lpstr>
      <vt:lpstr>Psalm 82:1, 6  (to Israel's rulers/gods) </vt:lpstr>
      <vt:lpstr>Why discipline?   When we seek to restore someone…</vt:lpstr>
      <vt:lpstr>Matthew 18:20</vt:lpstr>
      <vt:lpstr>Main Idea:</vt:lpstr>
      <vt:lpstr>How I grade Col. 4:6 EO (Assign. #4)</vt:lpstr>
      <vt:lpstr>Developmental Questions Summary</vt:lpstr>
      <vt:lpstr>Definitions Review</vt:lpstr>
      <vt:lpstr>Sermon Structure</vt:lpstr>
      <vt:lpstr>Types of Sermon Structure</vt:lpstr>
      <vt:lpstr>Introductions</vt:lpstr>
      <vt:lpstr>Introductions </vt:lpstr>
      <vt:lpstr>Conclusions Review</vt:lpstr>
      <vt:lpstr>Introductions </vt:lpstr>
      <vt:lpstr>Share only relevant background</vt:lpstr>
      <vt:lpstr>Introductions</vt:lpstr>
      <vt:lpstr>Introductions</vt:lpstr>
      <vt:lpstr>Previewing Your Message</vt:lpstr>
      <vt:lpstr>The Body of the Message</vt:lpstr>
      <vt:lpstr>Comparing the Ideas</vt:lpstr>
      <vt:lpstr>Conclusions Review</vt:lpstr>
      <vt:lpstr>An Old Adage on Clarity</vt:lpstr>
      <vt:lpstr>Types of Transitions</vt:lpstr>
      <vt:lpstr>How to Preach Clearly</vt:lpstr>
      <vt:lpstr>Clarity in Your Introduction</vt:lpstr>
      <vt:lpstr>Clarity in the Body</vt:lpstr>
      <vt:lpstr>Clarity in the Conclusion</vt:lpstr>
      <vt:lpstr>Use Movement</vt:lpstr>
      <vt:lpstr>Black</vt:lpstr>
      <vt:lpstr>The Preparing Expository Sermons Process</vt:lpstr>
      <vt:lpstr>The Preparing Expository Sermons Process</vt:lpstr>
      <vt:lpstr>The Preparing Expository Sermons Process</vt:lpstr>
      <vt:lpstr>The Preparing Expository Sermons Process</vt:lpstr>
      <vt:lpstr>The Topical Exposition Process</vt:lpstr>
      <vt:lpstr>Preaching (Homiletics)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Scripture Sculpture Process</dc:title>
  <dc:creator>Dr. Rick Griffith</dc:creator>
  <cp:lastModifiedBy>Rick Griffith</cp:lastModifiedBy>
  <cp:revision>122</cp:revision>
  <cp:lastPrinted>1997-07-21T00:45:54Z</cp:lastPrinted>
  <dcterms:created xsi:type="dcterms:W3CDTF">1997-07-20T23:53:21Z</dcterms:created>
  <dcterms:modified xsi:type="dcterms:W3CDTF">2024-01-29T12:33:40Z</dcterms:modified>
</cp:coreProperties>
</file>